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9" r:id="rId6"/>
    <p:sldId id="25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5" r:id="rId22"/>
    <p:sldId id="276" r:id="rId23"/>
    <p:sldId id="274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</p:sldIdLst>
  <p:sldSz cx="10693400" cy="7562850"/>
  <p:notesSz cx="10693400" cy="756285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60"/>
        <p:guide pos="214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225306" cy="3138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9444619" y="0"/>
            <a:ext cx="7225306" cy="3138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460359" y="781888"/>
            <a:ext cx="3753064" cy="2111099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667378" y="3010270"/>
            <a:ext cx="13339026" cy="246294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5941266"/>
            <a:ext cx="7225306" cy="31384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9444619" y="5941266"/>
            <a:ext cx="7225306" cy="31384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417695" y="280088"/>
            <a:ext cx="1858009" cy="546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rgbClr val="7F7F7F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rgbClr val="7F7F7F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rgbClr val="7F7F7F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rgbClr val="7F7F7F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9668157" y="0"/>
            <a:ext cx="405765" cy="284480"/>
          </a:xfrm>
          <a:custGeom>
            <a:avLst/>
            <a:gdLst/>
            <a:ahLst/>
            <a:cxnLst/>
            <a:rect l="l" t="t" r="r" b="b"/>
            <a:pathLst>
              <a:path w="405765" h="284480">
                <a:moveTo>
                  <a:pt x="405325" y="0"/>
                </a:moveTo>
                <a:lnTo>
                  <a:pt x="0" y="0"/>
                </a:lnTo>
                <a:lnTo>
                  <a:pt x="0" y="234875"/>
                </a:lnTo>
                <a:lnTo>
                  <a:pt x="3847" y="253951"/>
                </a:lnTo>
                <a:lnTo>
                  <a:pt x="14341" y="269528"/>
                </a:lnTo>
                <a:lnTo>
                  <a:pt x="29906" y="280031"/>
                </a:lnTo>
                <a:lnTo>
                  <a:pt x="48966" y="283883"/>
                </a:lnTo>
                <a:lnTo>
                  <a:pt x="356359" y="283883"/>
                </a:lnTo>
                <a:lnTo>
                  <a:pt x="375419" y="280031"/>
                </a:lnTo>
                <a:lnTo>
                  <a:pt x="390983" y="269528"/>
                </a:lnTo>
                <a:lnTo>
                  <a:pt x="401477" y="253951"/>
                </a:lnTo>
                <a:lnTo>
                  <a:pt x="405325" y="234875"/>
                </a:lnTo>
                <a:lnTo>
                  <a:pt x="40532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17695" y="280088"/>
            <a:ext cx="1858009" cy="546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rgbClr val="7F7F7F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4228" y="1930090"/>
            <a:ext cx="9884943" cy="18535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png"/><Relationship Id="rId8" Type="http://schemas.openxmlformats.org/officeDocument/2006/relationships/image" Target="../media/image40.jpeg"/><Relationship Id="rId7" Type="http://schemas.openxmlformats.org/officeDocument/2006/relationships/image" Target="../media/image39.png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46.png"/><Relationship Id="rId13" Type="http://schemas.openxmlformats.org/officeDocument/2006/relationships/image" Target="../media/image45.png"/><Relationship Id="rId12" Type="http://schemas.openxmlformats.org/officeDocument/2006/relationships/image" Target="../media/image44.png"/><Relationship Id="rId11" Type="http://schemas.openxmlformats.org/officeDocument/2006/relationships/image" Target="../media/image43.jpeg"/><Relationship Id="rId10" Type="http://schemas.openxmlformats.org/officeDocument/2006/relationships/image" Target="../media/image42.png"/><Relationship Id="rId1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48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jpeg"/><Relationship Id="rId1" Type="http://schemas.openxmlformats.org/officeDocument/2006/relationships/image" Target="../media/image5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2.jpeg"/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6.jpeg"/><Relationship Id="rId3" Type="http://schemas.openxmlformats.org/officeDocument/2006/relationships/image" Target="../media/image75.jpeg"/><Relationship Id="rId2" Type="http://schemas.openxmlformats.org/officeDocument/2006/relationships/image" Target="../media/image74.png"/><Relationship Id="rId1" Type="http://schemas.openxmlformats.org/officeDocument/2006/relationships/image" Target="../media/image7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8.jpeg"/><Relationship Id="rId1" Type="http://schemas.openxmlformats.org/officeDocument/2006/relationships/image" Target="../media/image77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04400" y="15637"/>
            <a:ext cx="12446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Arial" panose="020B0604020202020204"/>
                <a:cs typeface="Arial" panose="020B0604020202020204"/>
              </a:rPr>
              <a:t>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4800" y="3324225"/>
            <a:ext cx="10083800" cy="1377684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136900" y="3553010"/>
            <a:ext cx="3597910" cy="83439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63500" marR="5080" indent="-50800">
              <a:lnSpc>
                <a:spcPct val="103000"/>
              </a:lnSpc>
              <a:spcBef>
                <a:spcPts val="55"/>
              </a:spcBef>
            </a:pPr>
            <a:r>
              <a:rPr sz="2600" b="1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Projet </a:t>
            </a:r>
            <a:r>
              <a:rPr sz="2600" b="1" spc="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7 </a:t>
            </a:r>
            <a:r>
              <a:rPr sz="2600" b="1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:Effectuer</a:t>
            </a:r>
            <a:r>
              <a:rPr sz="2600" b="1" spc="-8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600" b="1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une  prédiction de</a:t>
            </a:r>
            <a:r>
              <a:rPr sz="2600" b="1" spc="-5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600" b="1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revenus</a:t>
            </a:r>
            <a:endParaRPr sz="2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544508" y="1571573"/>
            <a:ext cx="1391920" cy="0"/>
          </a:xfrm>
          <a:custGeom>
            <a:avLst/>
            <a:gdLst/>
            <a:ahLst/>
            <a:cxnLst/>
            <a:rect l="l" t="t" r="r" b="b"/>
            <a:pathLst>
              <a:path w="1391920">
                <a:moveTo>
                  <a:pt x="0" y="0"/>
                </a:moveTo>
                <a:lnTo>
                  <a:pt x="1391775" y="0"/>
                </a:lnTo>
              </a:path>
            </a:pathLst>
          </a:custGeom>
          <a:ln w="3175">
            <a:solidFill>
              <a:srgbClr val="47A0F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4306570" y="962342"/>
            <a:ext cx="1943735" cy="2984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solidFill>
                  <a:srgbClr val="164F86"/>
                </a:solidFill>
                <a:latin typeface="Arial" panose="020B0604020202020204"/>
                <a:cs typeface="Arial" panose="020B0604020202020204"/>
              </a:rPr>
              <a:t>Année</a:t>
            </a:r>
            <a:r>
              <a:rPr sz="1850" b="1" spc="-60" dirty="0">
                <a:solidFill>
                  <a:srgbClr val="164F8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50" b="1" spc="5" dirty="0">
                <a:solidFill>
                  <a:srgbClr val="164F86"/>
                </a:solidFill>
                <a:latin typeface="Arial" panose="020B0604020202020204"/>
                <a:cs typeface="Arial" panose="020B0604020202020204"/>
              </a:rPr>
              <a:t>20</a:t>
            </a:r>
            <a:r>
              <a:rPr lang="fr-FR" sz="1850" b="1" spc="5" dirty="0">
                <a:solidFill>
                  <a:srgbClr val="164F86"/>
                </a:solidFill>
                <a:latin typeface="Arial" panose="020B0604020202020204"/>
                <a:cs typeface="Arial" panose="020B0604020202020204"/>
              </a:rPr>
              <a:t>20</a:t>
            </a:r>
            <a:r>
              <a:rPr sz="1850" b="1" spc="5" dirty="0">
                <a:solidFill>
                  <a:srgbClr val="164F86"/>
                </a:solidFill>
                <a:latin typeface="Arial" panose="020B0604020202020204"/>
                <a:cs typeface="Arial" panose="020B0604020202020204"/>
              </a:rPr>
              <a:t>-20</a:t>
            </a:r>
            <a:r>
              <a:rPr lang="fr-FR" sz="1850" b="1" spc="5" dirty="0">
                <a:solidFill>
                  <a:srgbClr val="164F86"/>
                </a:solidFill>
                <a:latin typeface="Arial" panose="020B0604020202020204"/>
                <a:cs typeface="Arial" panose="020B0604020202020204"/>
              </a:rPr>
              <a:t>21</a:t>
            </a:r>
            <a:endParaRPr lang="fr-FR" sz="1850" b="1" spc="5" dirty="0">
              <a:solidFill>
                <a:srgbClr val="164F86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9800" y="337701"/>
            <a:ext cx="3728720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dirty="0"/>
              <a:t>Les variables</a:t>
            </a:r>
            <a:r>
              <a:rPr sz="2550" spc="-15" dirty="0"/>
              <a:t> </a:t>
            </a:r>
            <a:r>
              <a:rPr sz="2550" dirty="0"/>
              <a:t>importantes</a:t>
            </a:r>
            <a:endParaRPr sz="2550"/>
          </a:p>
        </p:txBody>
      </p:sp>
      <p:sp>
        <p:nvSpPr>
          <p:cNvPr id="3" name="object 3"/>
          <p:cNvSpPr txBox="1"/>
          <p:nvPr/>
        </p:nvSpPr>
        <p:spPr>
          <a:xfrm>
            <a:off x="9753600" y="15637"/>
            <a:ext cx="22288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Arial" panose="020B0604020202020204"/>
                <a:cs typeface="Arial" panose="020B0604020202020204"/>
              </a:rPr>
              <a:t>10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96368" y="2927483"/>
            <a:ext cx="5103982" cy="250526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994451" y="2209406"/>
            <a:ext cx="2689225" cy="3942079"/>
          </a:xfrm>
          <a:custGeom>
            <a:avLst/>
            <a:gdLst/>
            <a:ahLst/>
            <a:cxnLst/>
            <a:rect l="l" t="t" r="r" b="b"/>
            <a:pathLst>
              <a:path w="2689225" h="3942079">
                <a:moveTo>
                  <a:pt x="0" y="0"/>
                </a:moveTo>
                <a:lnTo>
                  <a:pt x="2689014" y="0"/>
                </a:lnTo>
                <a:lnTo>
                  <a:pt x="2689014" y="3941836"/>
                </a:lnTo>
                <a:lnTo>
                  <a:pt x="0" y="3941836"/>
                </a:lnTo>
                <a:lnTo>
                  <a:pt x="0" y="0"/>
                </a:lnTo>
                <a:close/>
              </a:path>
            </a:pathLst>
          </a:custGeom>
          <a:solidFill>
            <a:srgbClr val="287D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28879" y="5898935"/>
            <a:ext cx="420370" cy="252729"/>
          </a:xfrm>
          <a:custGeom>
            <a:avLst/>
            <a:gdLst/>
            <a:ahLst/>
            <a:cxnLst/>
            <a:rect l="l" t="t" r="r" b="b"/>
            <a:pathLst>
              <a:path w="420370" h="252729">
                <a:moveTo>
                  <a:pt x="210079" y="0"/>
                </a:moveTo>
                <a:lnTo>
                  <a:pt x="0" y="252305"/>
                </a:lnTo>
                <a:lnTo>
                  <a:pt x="420159" y="252305"/>
                </a:lnTo>
                <a:lnTo>
                  <a:pt x="210079" y="0"/>
                </a:lnTo>
                <a:close/>
              </a:path>
            </a:pathLst>
          </a:custGeom>
          <a:solidFill>
            <a:srgbClr val="1254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994451" y="2530237"/>
            <a:ext cx="2689225" cy="2486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1905" algn="ctr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Notre jeu de </a:t>
            </a:r>
            <a:r>
              <a:rPr sz="14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données</a:t>
            </a:r>
            <a:r>
              <a:rPr sz="1400" b="1" spc="-2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: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  <a:spcBef>
                <a:spcPts val="1000"/>
              </a:spcBef>
            </a:pPr>
            <a:r>
              <a:rPr sz="14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-6</a:t>
            </a:r>
            <a:r>
              <a:rPr sz="14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variables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R="635" algn="ctr">
              <a:lnSpc>
                <a:spcPct val="100000"/>
              </a:lnSpc>
            </a:pPr>
            <a:r>
              <a:rPr sz="14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-2</a:t>
            </a:r>
            <a:r>
              <a:rPr sz="14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anomalies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81521" y="6427585"/>
            <a:ext cx="3183255" cy="7988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59385">
              <a:lnSpc>
                <a:spcPct val="100000"/>
              </a:lnSpc>
              <a:spcBef>
                <a:spcPts val="5"/>
              </a:spcBef>
            </a:pPr>
            <a:r>
              <a:rPr sz="1600" b="1" spc="1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Un </a:t>
            </a:r>
            <a:r>
              <a:rPr sz="1600" b="1" spc="10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centile</a:t>
            </a:r>
            <a:r>
              <a:rPr sz="1600" b="1" spc="-1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10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manquant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24639" y="6427585"/>
            <a:ext cx="3183255" cy="798830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154305" rIns="0" bIns="0" rtlCol="0">
            <a:spAutoFit/>
          </a:bodyPr>
          <a:lstStyle/>
          <a:p>
            <a:pPr marL="62865" marR="461010">
              <a:lnSpc>
                <a:spcPct val="102000"/>
              </a:lnSpc>
              <a:spcBef>
                <a:spcPts val="1215"/>
              </a:spcBef>
            </a:pPr>
            <a:r>
              <a:rPr sz="1550" b="1" spc="-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Deux </a:t>
            </a:r>
            <a:r>
              <a:rPr sz="1550" b="1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pays </a:t>
            </a:r>
            <a:r>
              <a:rPr sz="1550" b="1" spc="-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avec </a:t>
            </a:r>
            <a:r>
              <a:rPr sz="1550" b="1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des</a:t>
            </a:r>
            <a:r>
              <a:rPr sz="1550" b="1" spc="-70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50" b="1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gdpppp  </a:t>
            </a:r>
            <a:r>
              <a:rPr sz="1550" b="1" spc="-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manquants</a:t>
            </a:r>
            <a:endParaRPr sz="155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64000" y="337701"/>
            <a:ext cx="2573020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dirty="0"/>
              <a:t>Centile</a:t>
            </a:r>
            <a:r>
              <a:rPr sz="2550" spc="-35" dirty="0"/>
              <a:t> </a:t>
            </a:r>
            <a:r>
              <a:rPr sz="2550" dirty="0"/>
              <a:t>manquant</a:t>
            </a:r>
            <a:endParaRPr sz="2550"/>
          </a:p>
        </p:txBody>
      </p:sp>
      <p:sp>
        <p:nvSpPr>
          <p:cNvPr id="3" name="object 3"/>
          <p:cNvSpPr txBox="1"/>
          <p:nvPr/>
        </p:nvSpPr>
        <p:spPr>
          <a:xfrm>
            <a:off x="9766300" y="15637"/>
            <a:ext cx="19685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10" dirty="0">
                <a:latin typeface="Arial" panose="020B0604020202020204"/>
                <a:cs typeface="Arial" panose="020B0604020202020204"/>
              </a:rPr>
              <a:t>11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4700" y="4567349"/>
            <a:ext cx="4508500" cy="137881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78028" y="4491799"/>
            <a:ext cx="4505325" cy="1507490"/>
          </a:xfrm>
          <a:custGeom>
            <a:avLst/>
            <a:gdLst/>
            <a:ahLst/>
            <a:cxnLst/>
            <a:rect l="l" t="t" r="r" b="b"/>
            <a:pathLst>
              <a:path w="4505325" h="1507489">
                <a:moveTo>
                  <a:pt x="0" y="0"/>
                </a:moveTo>
                <a:lnTo>
                  <a:pt x="0" y="1507310"/>
                </a:lnTo>
                <a:lnTo>
                  <a:pt x="4504906" y="1507310"/>
                </a:lnTo>
                <a:lnTo>
                  <a:pt x="4504906" y="0"/>
                </a:lnTo>
                <a:lnTo>
                  <a:pt x="0" y="0"/>
                </a:lnTo>
                <a:close/>
              </a:path>
            </a:pathLst>
          </a:custGeom>
          <a:ln w="19709">
            <a:solidFill>
              <a:srgbClr val="164F8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465271" y="4480967"/>
            <a:ext cx="4420154" cy="15347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384748" y="4402173"/>
            <a:ext cx="4505325" cy="1687195"/>
          </a:xfrm>
          <a:custGeom>
            <a:avLst/>
            <a:gdLst/>
            <a:ahLst/>
            <a:cxnLst/>
            <a:rect l="l" t="t" r="r" b="b"/>
            <a:pathLst>
              <a:path w="4505325" h="1687195">
                <a:moveTo>
                  <a:pt x="0" y="0"/>
                </a:moveTo>
                <a:lnTo>
                  <a:pt x="0" y="1686869"/>
                </a:lnTo>
                <a:lnTo>
                  <a:pt x="4504906" y="1686869"/>
                </a:lnTo>
                <a:lnTo>
                  <a:pt x="4504906" y="0"/>
                </a:lnTo>
                <a:lnTo>
                  <a:pt x="0" y="0"/>
                </a:lnTo>
                <a:close/>
              </a:path>
            </a:pathLst>
          </a:custGeom>
          <a:ln w="19709">
            <a:solidFill>
              <a:srgbClr val="164F8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78028" y="2308286"/>
            <a:ext cx="4505325" cy="205422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132715" rIns="0" bIns="0" rtlCol="0">
            <a:spAutoFit/>
          </a:bodyPr>
          <a:lstStyle/>
          <a:p>
            <a:pPr marL="135890">
              <a:lnSpc>
                <a:spcPct val="100000"/>
              </a:lnSpc>
              <a:spcBef>
                <a:spcPts val="1045"/>
              </a:spcBef>
            </a:pPr>
            <a:r>
              <a:rPr sz="1400" b="1" spc="-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Détection </a:t>
            </a:r>
            <a:r>
              <a:rPr sz="1400" b="1" spc="-10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du </a:t>
            </a:r>
            <a:r>
              <a:rPr sz="1400" b="1" spc="-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pays :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135890" marR="480060">
              <a:lnSpc>
                <a:spcPct val="115000"/>
              </a:lnSpc>
              <a:spcBef>
                <a:spcPts val="380"/>
              </a:spcBef>
            </a:pPr>
            <a:r>
              <a:rPr sz="1300" spc="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-En réalisant la </a:t>
            </a:r>
            <a:r>
              <a:rPr sz="1300" spc="10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somme </a:t>
            </a:r>
            <a:r>
              <a:rPr sz="1300" spc="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tous les pays devraient avoir  10</a:t>
            </a:r>
            <a:r>
              <a:rPr sz="1300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00" spc="10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000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84748" y="2308286"/>
            <a:ext cx="4505325" cy="2054225"/>
          </a:xfrm>
          <a:custGeom>
            <a:avLst/>
            <a:gdLst/>
            <a:ahLst/>
            <a:cxnLst/>
            <a:rect l="l" t="t" r="r" b="b"/>
            <a:pathLst>
              <a:path w="4505325" h="2054225">
                <a:moveTo>
                  <a:pt x="0" y="0"/>
                </a:moveTo>
                <a:lnTo>
                  <a:pt x="4504983" y="0"/>
                </a:lnTo>
                <a:lnTo>
                  <a:pt x="4504983" y="2054156"/>
                </a:lnTo>
                <a:lnTo>
                  <a:pt x="0" y="2054156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384748" y="2308286"/>
            <a:ext cx="4505325" cy="2084070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300">
              <a:latin typeface="Times New Roman" panose="02020603050405020304"/>
              <a:cs typeface="Times New Roman" panose="02020603050405020304"/>
            </a:endParaRPr>
          </a:p>
          <a:p>
            <a:pPr marL="139700">
              <a:lnSpc>
                <a:spcPct val="100000"/>
              </a:lnSpc>
              <a:spcBef>
                <a:spcPts val="5"/>
              </a:spcBef>
            </a:pPr>
            <a:r>
              <a:rPr sz="1400" b="1" u="sng" spc="-5" dirty="0">
                <a:solidFill>
                  <a:srgbClr val="7F7F7F"/>
                </a:solidFill>
                <a:uFill>
                  <a:solidFill>
                    <a:srgbClr val="7F7F7F"/>
                  </a:solidFill>
                </a:uFill>
                <a:latin typeface="Arial" panose="020B0604020202020204"/>
                <a:cs typeface="Arial" panose="020B0604020202020204"/>
              </a:rPr>
              <a:t>Détection </a:t>
            </a:r>
            <a:r>
              <a:rPr sz="1400" b="1" u="sng" spc="-10" dirty="0">
                <a:solidFill>
                  <a:srgbClr val="7F7F7F"/>
                </a:solidFill>
                <a:uFill>
                  <a:solidFill>
                    <a:srgbClr val="7F7F7F"/>
                  </a:solidFill>
                </a:uFill>
                <a:latin typeface="Arial" panose="020B0604020202020204"/>
                <a:cs typeface="Arial" panose="020B0604020202020204"/>
              </a:rPr>
              <a:t>du </a:t>
            </a:r>
            <a:r>
              <a:rPr sz="1400" b="1" u="sng" spc="-5" dirty="0">
                <a:solidFill>
                  <a:srgbClr val="7F7F7F"/>
                </a:solidFill>
                <a:uFill>
                  <a:solidFill>
                    <a:srgbClr val="7F7F7F"/>
                  </a:solidFill>
                </a:uFill>
                <a:latin typeface="Arial" panose="020B0604020202020204"/>
                <a:cs typeface="Arial" panose="020B0604020202020204"/>
              </a:rPr>
              <a:t>rang </a:t>
            </a:r>
            <a:r>
              <a:rPr sz="1400" b="1" u="sng" spc="-10" dirty="0">
                <a:solidFill>
                  <a:srgbClr val="7F7F7F"/>
                </a:solidFill>
                <a:uFill>
                  <a:solidFill>
                    <a:srgbClr val="7F7F7F"/>
                  </a:solidFill>
                </a:uFill>
                <a:latin typeface="Arial" panose="020B0604020202020204"/>
                <a:cs typeface="Arial" panose="020B0604020202020204"/>
              </a:rPr>
              <a:t>du </a:t>
            </a:r>
            <a:r>
              <a:rPr sz="1400" b="1" u="sng" spc="-5" dirty="0">
                <a:solidFill>
                  <a:srgbClr val="7F7F7F"/>
                </a:solidFill>
                <a:uFill>
                  <a:solidFill>
                    <a:srgbClr val="7F7F7F"/>
                  </a:solidFill>
                </a:uFill>
                <a:latin typeface="Arial" panose="020B0604020202020204"/>
                <a:cs typeface="Arial" panose="020B0604020202020204"/>
              </a:rPr>
              <a:t>quantile</a:t>
            </a:r>
            <a:r>
              <a:rPr sz="1400" b="1" u="sng" dirty="0">
                <a:solidFill>
                  <a:srgbClr val="7F7F7F"/>
                </a:solidFill>
                <a:uFill>
                  <a:solidFill>
                    <a:srgbClr val="7F7F7F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sz="1400" b="1" u="sng" spc="-5" dirty="0">
                <a:solidFill>
                  <a:srgbClr val="7F7F7F"/>
                </a:solidFill>
                <a:uFill>
                  <a:solidFill>
                    <a:srgbClr val="7F7F7F"/>
                  </a:solidFill>
                </a:uFill>
                <a:latin typeface="Arial" panose="020B0604020202020204"/>
                <a:cs typeface="Arial" panose="020B0604020202020204"/>
              </a:rPr>
              <a:t>: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139700" marR="514985">
              <a:lnSpc>
                <a:spcPts val="2000"/>
              </a:lnSpc>
              <a:spcBef>
                <a:spcPts val="20"/>
              </a:spcBef>
            </a:pPr>
            <a:r>
              <a:rPr sz="1350" spc="-120" baseline="37000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1400" b="1" spc="-80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-On </a:t>
            </a:r>
            <a:r>
              <a:rPr sz="1400" b="1" spc="-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va chercher les valeurs en dessous de 76  </a:t>
            </a:r>
            <a:r>
              <a:rPr sz="1400" b="1" u="sng" spc="-5" dirty="0">
                <a:solidFill>
                  <a:srgbClr val="7F7F7F"/>
                </a:solidFill>
                <a:uFill>
                  <a:solidFill>
                    <a:srgbClr val="7F7F7F"/>
                  </a:solidFill>
                </a:uFill>
                <a:latin typeface="Arial" panose="020B0604020202020204"/>
                <a:cs typeface="Arial" panose="020B0604020202020204"/>
              </a:rPr>
              <a:t>On va devoir le ré-insérer</a:t>
            </a:r>
            <a:r>
              <a:rPr sz="1400" b="1" u="sng" spc="-15" dirty="0">
                <a:solidFill>
                  <a:srgbClr val="7F7F7F"/>
                </a:solidFill>
                <a:uFill>
                  <a:solidFill>
                    <a:srgbClr val="7F7F7F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sz="1400" b="1" u="sng" spc="-5" dirty="0">
                <a:solidFill>
                  <a:srgbClr val="7F7F7F"/>
                </a:solidFill>
                <a:uFill>
                  <a:solidFill>
                    <a:srgbClr val="7F7F7F"/>
                  </a:solidFill>
                </a:uFill>
                <a:latin typeface="Arial" panose="020B0604020202020204"/>
                <a:cs typeface="Arial" panose="020B0604020202020204"/>
              </a:rPr>
              <a:t>: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139700">
              <a:lnSpc>
                <a:spcPct val="100000"/>
              </a:lnSpc>
              <a:spcBef>
                <a:spcPts val="200"/>
              </a:spcBef>
            </a:pPr>
            <a:r>
              <a:rPr sz="1400" b="1" spc="-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-On fait le quantile 40+42 et </a:t>
            </a:r>
            <a:r>
              <a:rPr sz="1400" b="1" spc="-10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on </a:t>
            </a:r>
            <a:r>
              <a:rPr sz="1400" b="1" spc="-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divise par</a:t>
            </a:r>
            <a:r>
              <a:rPr sz="1400" b="1" spc="-10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0" y="337701"/>
            <a:ext cx="3072765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spc="5" dirty="0"/>
              <a:t>GDPPPP</a:t>
            </a:r>
            <a:r>
              <a:rPr sz="2550" spc="-100" dirty="0"/>
              <a:t> </a:t>
            </a:r>
            <a:r>
              <a:rPr sz="2550" dirty="0"/>
              <a:t>manquants</a:t>
            </a:r>
            <a:endParaRPr sz="2550"/>
          </a:p>
        </p:txBody>
      </p:sp>
      <p:sp>
        <p:nvSpPr>
          <p:cNvPr id="3" name="object 3"/>
          <p:cNvSpPr txBox="1"/>
          <p:nvPr/>
        </p:nvSpPr>
        <p:spPr>
          <a:xfrm>
            <a:off x="9753600" y="15637"/>
            <a:ext cx="22288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Arial" panose="020B0604020202020204"/>
                <a:cs typeface="Arial" panose="020B0604020202020204"/>
              </a:rPr>
              <a:t>12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58947" y="4393029"/>
            <a:ext cx="3743468" cy="170798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479869" y="4382839"/>
            <a:ext cx="4296421" cy="1693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78028" y="2308286"/>
            <a:ext cx="4505325" cy="205422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132715" rIns="0" bIns="0" rtlCol="0">
            <a:spAutoFit/>
          </a:bodyPr>
          <a:lstStyle/>
          <a:p>
            <a:pPr marL="135890">
              <a:lnSpc>
                <a:spcPct val="100000"/>
              </a:lnSpc>
              <a:spcBef>
                <a:spcPts val="1045"/>
              </a:spcBef>
            </a:pPr>
            <a:r>
              <a:rPr sz="1400" b="1" spc="-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Notre jeu de </a:t>
            </a:r>
            <a:r>
              <a:rPr sz="1400" b="1" spc="-10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données </a:t>
            </a:r>
            <a:r>
              <a:rPr sz="1400" b="1" spc="-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propre</a:t>
            </a:r>
            <a:r>
              <a:rPr sz="1400" b="1" spc="-10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: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135890">
              <a:lnSpc>
                <a:spcPct val="100000"/>
              </a:lnSpc>
              <a:spcBef>
                <a:spcPts val="570"/>
              </a:spcBef>
            </a:pPr>
            <a:r>
              <a:rPr sz="1250" spc="-10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-Une </a:t>
            </a:r>
            <a:r>
              <a:rPr sz="1250" spc="-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anomalie : </a:t>
            </a:r>
            <a:r>
              <a:rPr sz="1250" spc="-10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gdpppp</a:t>
            </a:r>
            <a:r>
              <a:rPr sz="1250" spc="-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50" spc="-2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11400</a:t>
            </a:r>
            <a:endParaRPr sz="1250">
              <a:latin typeface="Arial" panose="020B0604020202020204"/>
              <a:cs typeface="Arial" panose="020B0604020202020204"/>
            </a:endParaRPr>
          </a:p>
          <a:p>
            <a:pPr marL="135890">
              <a:lnSpc>
                <a:spcPct val="100000"/>
              </a:lnSpc>
              <a:spcBef>
                <a:spcPts val="200"/>
              </a:spcBef>
            </a:pPr>
            <a:r>
              <a:rPr sz="1250" spc="-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-Mais le </a:t>
            </a:r>
            <a:r>
              <a:rPr sz="1250" spc="-10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reste a </a:t>
            </a:r>
            <a:r>
              <a:rPr sz="1250" spc="-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été</a:t>
            </a:r>
            <a:r>
              <a:rPr sz="1250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50" spc="-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corrigé</a:t>
            </a:r>
            <a:endParaRPr sz="12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4748" y="2308286"/>
            <a:ext cx="4505325" cy="205422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132715" rIns="0" bIns="0" rtlCol="0">
            <a:spAutoFit/>
          </a:bodyPr>
          <a:lstStyle/>
          <a:p>
            <a:pPr marL="139700">
              <a:lnSpc>
                <a:spcPct val="100000"/>
              </a:lnSpc>
              <a:spcBef>
                <a:spcPts val="1045"/>
              </a:spcBef>
            </a:pPr>
            <a:r>
              <a:rPr sz="1400" b="1" spc="-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Détection des erreur</a:t>
            </a:r>
            <a:r>
              <a:rPr sz="1400" b="1" spc="-10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: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139700" marR="120650">
              <a:lnSpc>
                <a:spcPct val="103000"/>
              </a:lnSpc>
              <a:spcBef>
                <a:spcPts val="575"/>
              </a:spcBef>
              <a:tabLst>
                <a:tab pos="2900045" algn="l"/>
              </a:tabLst>
            </a:pPr>
            <a:r>
              <a:rPr sz="1300" spc="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-.loc</a:t>
            </a:r>
            <a:r>
              <a:rPr sz="1300" spc="14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00" spc="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avec</a:t>
            </a:r>
            <a:r>
              <a:rPr sz="1300" spc="150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00" spc="10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une</a:t>
            </a:r>
            <a:r>
              <a:rPr sz="1300" spc="14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00" spc="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condition</a:t>
            </a:r>
            <a:r>
              <a:rPr sz="1300" spc="150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00" spc="10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«</a:t>
            </a:r>
            <a:r>
              <a:rPr sz="1300" spc="150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00" spc="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.isnull</a:t>
            </a:r>
            <a:r>
              <a:rPr sz="1300" spc="14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00" spc="10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«	</a:t>
            </a:r>
            <a:r>
              <a:rPr sz="1300" spc="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sur le </a:t>
            </a:r>
            <a:r>
              <a:rPr sz="1300" spc="10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gdpppp </a:t>
            </a:r>
            <a:r>
              <a:rPr sz="1300" spc="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nous  </a:t>
            </a:r>
            <a:r>
              <a:rPr sz="1300" spc="10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donne </a:t>
            </a:r>
            <a:r>
              <a:rPr sz="1300" spc="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deux</a:t>
            </a:r>
            <a:r>
              <a:rPr sz="1300" spc="-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00" spc="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pays</a:t>
            </a:r>
            <a:endParaRPr sz="1300">
              <a:latin typeface="Arial" panose="020B0604020202020204"/>
              <a:cs typeface="Arial" panose="020B0604020202020204"/>
            </a:endParaRPr>
          </a:p>
          <a:p>
            <a:pPr marL="139700">
              <a:lnSpc>
                <a:spcPct val="100000"/>
              </a:lnSpc>
              <a:spcBef>
                <a:spcPts val="140"/>
              </a:spcBef>
            </a:pPr>
            <a:r>
              <a:rPr sz="1300" b="1" u="sng" spc="5" dirty="0">
                <a:solidFill>
                  <a:srgbClr val="7F7F7F"/>
                </a:solidFill>
                <a:uFill>
                  <a:solidFill>
                    <a:srgbClr val="7F7F7F"/>
                  </a:solidFill>
                </a:uFill>
                <a:latin typeface="Arial" panose="020B0604020202020204"/>
                <a:cs typeface="Arial" panose="020B0604020202020204"/>
              </a:rPr>
              <a:t>Rectification des valeurs</a:t>
            </a:r>
            <a:r>
              <a:rPr sz="1300" b="1" u="sng" dirty="0">
                <a:solidFill>
                  <a:srgbClr val="7F7F7F"/>
                </a:solidFill>
                <a:uFill>
                  <a:solidFill>
                    <a:srgbClr val="7F7F7F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sz="1300" b="1" u="sng" spc="5" dirty="0">
                <a:solidFill>
                  <a:srgbClr val="7F7F7F"/>
                </a:solidFill>
                <a:uFill>
                  <a:solidFill>
                    <a:srgbClr val="7F7F7F"/>
                  </a:solidFill>
                </a:uFill>
                <a:latin typeface="Arial" panose="020B0604020202020204"/>
                <a:cs typeface="Arial" panose="020B0604020202020204"/>
              </a:rPr>
              <a:t>:</a:t>
            </a:r>
            <a:endParaRPr sz="1300">
              <a:latin typeface="Arial" panose="020B0604020202020204"/>
              <a:cs typeface="Arial" panose="020B0604020202020204"/>
            </a:endParaRPr>
          </a:p>
          <a:p>
            <a:pPr marL="139700" marR="120650">
              <a:lnSpc>
                <a:spcPts val="1500"/>
              </a:lnSpc>
              <a:spcBef>
                <a:spcPts val="340"/>
              </a:spcBef>
            </a:pPr>
            <a:r>
              <a:rPr sz="1300" spc="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-J’ai cherché </a:t>
            </a:r>
            <a:r>
              <a:rPr sz="1300" spc="10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une </a:t>
            </a:r>
            <a:r>
              <a:rPr sz="1300" spc="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source similaire </a:t>
            </a:r>
            <a:r>
              <a:rPr sz="1300" spc="10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de données </a:t>
            </a:r>
            <a:r>
              <a:rPr sz="1300" spc="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pour les  pays.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973686" y="4990993"/>
            <a:ext cx="386080" cy="381000"/>
          </a:xfrm>
          <a:custGeom>
            <a:avLst/>
            <a:gdLst/>
            <a:ahLst/>
            <a:cxnLst/>
            <a:rect l="l" t="t" r="r" b="b"/>
            <a:pathLst>
              <a:path w="386079" h="381000">
                <a:moveTo>
                  <a:pt x="0" y="0"/>
                </a:moveTo>
                <a:lnTo>
                  <a:pt x="385631" y="0"/>
                </a:lnTo>
                <a:lnTo>
                  <a:pt x="385631" y="380825"/>
                </a:lnTo>
                <a:lnTo>
                  <a:pt x="0" y="380825"/>
                </a:lnTo>
                <a:lnTo>
                  <a:pt x="0" y="0"/>
                </a:lnTo>
                <a:close/>
              </a:path>
            </a:pathLst>
          </a:custGeom>
          <a:ln w="19703">
            <a:solidFill>
              <a:srgbClr val="C82506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753600" y="15637"/>
            <a:ext cx="22288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Arial" panose="020B0604020202020204"/>
                <a:cs typeface="Arial" panose="020B0604020202020204"/>
              </a:rPr>
              <a:t>13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2943" y="2638635"/>
            <a:ext cx="7683500" cy="3658870"/>
          </a:xfrm>
          <a:custGeom>
            <a:avLst/>
            <a:gdLst/>
            <a:ahLst/>
            <a:cxnLst/>
            <a:rect l="l" t="t" r="r" b="b"/>
            <a:pathLst>
              <a:path w="7683500" h="3658870">
                <a:moveTo>
                  <a:pt x="7567933" y="0"/>
                </a:moveTo>
                <a:lnTo>
                  <a:pt x="115478" y="0"/>
                </a:lnTo>
                <a:lnTo>
                  <a:pt x="70529" y="9082"/>
                </a:lnTo>
                <a:lnTo>
                  <a:pt x="33822" y="33851"/>
                </a:lnTo>
                <a:lnTo>
                  <a:pt x="9074" y="70588"/>
                </a:lnTo>
                <a:lnTo>
                  <a:pt x="0" y="115575"/>
                </a:lnTo>
                <a:lnTo>
                  <a:pt x="0" y="3542873"/>
                </a:lnTo>
                <a:lnTo>
                  <a:pt x="9074" y="3587860"/>
                </a:lnTo>
                <a:lnTo>
                  <a:pt x="33822" y="3624597"/>
                </a:lnTo>
                <a:lnTo>
                  <a:pt x="70529" y="3649365"/>
                </a:lnTo>
                <a:lnTo>
                  <a:pt x="115478" y="3658448"/>
                </a:lnTo>
                <a:lnTo>
                  <a:pt x="7567933" y="3658448"/>
                </a:lnTo>
                <a:lnTo>
                  <a:pt x="7612883" y="3649365"/>
                </a:lnTo>
                <a:lnTo>
                  <a:pt x="7649589" y="3624597"/>
                </a:lnTo>
                <a:lnTo>
                  <a:pt x="7674337" y="3587860"/>
                </a:lnTo>
                <a:lnTo>
                  <a:pt x="7683412" y="3542873"/>
                </a:lnTo>
                <a:lnTo>
                  <a:pt x="7683412" y="115575"/>
                </a:lnTo>
                <a:lnTo>
                  <a:pt x="7674337" y="70588"/>
                </a:lnTo>
                <a:lnTo>
                  <a:pt x="7649589" y="33851"/>
                </a:lnTo>
                <a:lnTo>
                  <a:pt x="7612883" y="9082"/>
                </a:lnTo>
                <a:lnTo>
                  <a:pt x="7567933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356100" y="3933877"/>
            <a:ext cx="2000250" cy="546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Mission</a:t>
            </a:r>
            <a:r>
              <a:rPr b="1" spc="-6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b="1" spc="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b="1" spc="5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8200" y="337701"/>
            <a:ext cx="1398270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dirty="0"/>
              <a:t>Mission</a:t>
            </a:r>
            <a:r>
              <a:rPr sz="2550" spc="-60" dirty="0"/>
              <a:t> </a:t>
            </a:r>
            <a:r>
              <a:rPr sz="2550" dirty="0"/>
              <a:t>2</a:t>
            </a:r>
            <a:endParaRPr sz="2550"/>
          </a:p>
        </p:txBody>
      </p:sp>
      <p:sp>
        <p:nvSpPr>
          <p:cNvPr id="3" name="object 3"/>
          <p:cNvSpPr txBox="1"/>
          <p:nvPr/>
        </p:nvSpPr>
        <p:spPr>
          <a:xfrm>
            <a:off x="9753600" y="15637"/>
            <a:ext cx="22288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Arial" panose="020B0604020202020204"/>
                <a:cs typeface="Arial" panose="020B0604020202020204"/>
              </a:rPr>
              <a:t>14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25951" y="2334438"/>
            <a:ext cx="760095" cy="924560"/>
          </a:xfrm>
          <a:prstGeom prst="rect">
            <a:avLst/>
          </a:prstGeom>
          <a:solidFill>
            <a:srgbClr val="287DBA"/>
          </a:solidFill>
        </p:spPr>
        <p:txBody>
          <a:bodyPr vert="horz" wrap="square" lIns="0" tIns="250825" rIns="0" bIns="0" rtlCol="0">
            <a:spAutoFit/>
          </a:bodyPr>
          <a:lstStyle/>
          <a:p>
            <a:pPr marL="192405">
              <a:lnSpc>
                <a:spcPct val="100000"/>
              </a:lnSpc>
              <a:spcBef>
                <a:spcPts val="1975"/>
              </a:spcBef>
            </a:pPr>
            <a:r>
              <a:rPr sz="2600" b="1" spc="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01</a:t>
            </a:r>
            <a:endParaRPr sz="2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41691" y="3259122"/>
            <a:ext cx="760095" cy="924560"/>
          </a:xfrm>
          <a:prstGeom prst="rect">
            <a:avLst/>
          </a:prstGeom>
          <a:solidFill>
            <a:srgbClr val="C00000"/>
          </a:solidFill>
        </p:spPr>
        <p:txBody>
          <a:bodyPr vert="horz" wrap="square" lIns="0" tIns="262890" rIns="0" bIns="0" rtlCol="0">
            <a:spAutoFit/>
          </a:bodyPr>
          <a:lstStyle/>
          <a:p>
            <a:pPr marL="192405">
              <a:lnSpc>
                <a:spcPct val="100000"/>
              </a:lnSpc>
              <a:spcBef>
                <a:spcPts val="2070"/>
              </a:spcBef>
            </a:pPr>
            <a:r>
              <a:rPr sz="2600" b="1" spc="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02</a:t>
            </a:r>
            <a:endParaRPr sz="2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6586" y="4205311"/>
            <a:ext cx="760095" cy="92456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259079" rIns="0" bIns="0" rtlCol="0">
            <a:spAutoFit/>
          </a:bodyPr>
          <a:lstStyle/>
          <a:p>
            <a:pPr marL="192405">
              <a:lnSpc>
                <a:spcPct val="100000"/>
              </a:lnSpc>
              <a:spcBef>
                <a:spcPts val="2040"/>
              </a:spcBef>
            </a:pPr>
            <a:r>
              <a:rPr sz="2600" b="1" spc="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03</a:t>
            </a:r>
            <a:endParaRPr sz="2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49311" y="5129911"/>
            <a:ext cx="760095" cy="924560"/>
          </a:xfrm>
          <a:prstGeom prst="rect">
            <a:avLst/>
          </a:prstGeom>
          <a:solidFill>
            <a:srgbClr val="00B050"/>
          </a:solidFill>
        </p:spPr>
        <p:txBody>
          <a:bodyPr vert="horz" wrap="square" lIns="0" tIns="255270" rIns="0" bIns="0" rtlCol="0">
            <a:spAutoFit/>
          </a:bodyPr>
          <a:lstStyle/>
          <a:p>
            <a:pPr marL="192405">
              <a:lnSpc>
                <a:spcPct val="100000"/>
              </a:lnSpc>
              <a:spcBef>
                <a:spcPts val="2010"/>
              </a:spcBef>
            </a:pPr>
            <a:r>
              <a:rPr sz="2600" b="1" spc="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04</a:t>
            </a:r>
            <a:endParaRPr sz="2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78803" y="2334438"/>
            <a:ext cx="4023360" cy="924560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 panose="02020603050405020304"/>
              <a:cs typeface="Times New Roman" panose="02020603050405020304"/>
            </a:endParaRPr>
          </a:p>
          <a:p>
            <a:pPr marL="168910">
              <a:lnSpc>
                <a:spcPct val="100000"/>
              </a:lnSpc>
              <a:spcBef>
                <a:spcPts val="1165"/>
              </a:spcBef>
            </a:pPr>
            <a:r>
              <a:rPr sz="1400" b="1" spc="-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Réaliser différents</a:t>
            </a:r>
            <a:r>
              <a:rPr sz="1400" b="1" spc="-10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graphiques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09783" y="3257217"/>
            <a:ext cx="4023360" cy="924560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 panose="02020603050405020304"/>
              <a:cs typeface="Times New Roman" panose="02020603050405020304"/>
            </a:endParaRPr>
          </a:p>
          <a:p>
            <a:pPr marL="118110">
              <a:lnSpc>
                <a:spcPct val="100000"/>
              </a:lnSpc>
              <a:spcBef>
                <a:spcPts val="1160"/>
              </a:spcBef>
            </a:pPr>
            <a:r>
              <a:rPr sz="1400" b="1" spc="-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Sélectionner quelques</a:t>
            </a:r>
            <a:r>
              <a:rPr sz="1400" b="1" spc="-10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pays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86423" y="4205311"/>
            <a:ext cx="4023360" cy="924560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550">
              <a:latin typeface="Times New Roman" panose="02020603050405020304"/>
              <a:cs typeface="Times New Roman" panose="02020603050405020304"/>
            </a:endParaRPr>
          </a:p>
          <a:p>
            <a:pPr marL="118110" marR="763905">
              <a:lnSpc>
                <a:spcPct val="101000"/>
              </a:lnSpc>
              <a:spcBef>
                <a:spcPts val="5"/>
              </a:spcBef>
            </a:pPr>
            <a:r>
              <a:rPr sz="1400" b="1" spc="-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Mais des pays différents des </a:t>
            </a:r>
            <a:r>
              <a:rPr sz="1400" b="1" spc="-10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uns </a:t>
            </a:r>
            <a:r>
              <a:rPr sz="1400" b="1" spc="-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des  autres sur le plan</a:t>
            </a:r>
            <a:r>
              <a:rPr sz="1400" b="1" spc="-2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économique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02163" y="5129911"/>
            <a:ext cx="4023360" cy="924560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 panose="02020603050405020304"/>
              <a:cs typeface="Times New Roman" panose="02020603050405020304"/>
            </a:endParaRPr>
          </a:p>
          <a:p>
            <a:pPr marL="118110">
              <a:lnSpc>
                <a:spcPct val="100000"/>
              </a:lnSpc>
              <a:spcBef>
                <a:spcPts val="1100"/>
              </a:spcBef>
            </a:pPr>
            <a:r>
              <a:rPr sz="1400" b="1" spc="-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Utilisation d’un nouveau jeu de</a:t>
            </a:r>
            <a:r>
              <a:rPr sz="1400" b="1" spc="-20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10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donnée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0" y="337701"/>
            <a:ext cx="6061075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dirty="0"/>
              <a:t>Préparation d’un nouveau jeu de</a:t>
            </a:r>
            <a:r>
              <a:rPr sz="2550" spc="40" dirty="0"/>
              <a:t> </a:t>
            </a:r>
            <a:r>
              <a:rPr sz="2550" dirty="0"/>
              <a:t>données</a:t>
            </a:r>
            <a:endParaRPr sz="2550"/>
          </a:p>
        </p:txBody>
      </p:sp>
      <p:sp>
        <p:nvSpPr>
          <p:cNvPr id="3" name="object 3"/>
          <p:cNvSpPr txBox="1"/>
          <p:nvPr/>
        </p:nvSpPr>
        <p:spPr>
          <a:xfrm>
            <a:off x="9753600" y="15637"/>
            <a:ext cx="22288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Arial" panose="020B0604020202020204"/>
                <a:cs typeface="Arial" panose="020B0604020202020204"/>
              </a:rPr>
              <a:t>15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3591" y="2390140"/>
            <a:ext cx="3782529" cy="153831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514015" y="2462608"/>
            <a:ext cx="4137984" cy="15023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447800" y="4899448"/>
            <a:ext cx="788035" cy="2146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50" spc="-10" dirty="0">
                <a:solidFill>
                  <a:srgbClr val="1A70C0"/>
                </a:solidFill>
                <a:latin typeface="Arial" panose="020B0604020202020204"/>
                <a:cs typeface="Arial" panose="020B0604020202020204"/>
              </a:rPr>
              <a:t>5</a:t>
            </a:r>
            <a:r>
              <a:rPr sz="1250" spc="-75" dirty="0">
                <a:solidFill>
                  <a:srgbClr val="1A70C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50" spc="-5" dirty="0">
                <a:solidFill>
                  <a:srgbClr val="1A70C0"/>
                </a:solidFill>
                <a:latin typeface="Arial" panose="020B0604020202020204"/>
                <a:cs typeface="Arial" panose="020B0604020202020204"/>
              </a:rPr>
              <a:t>variables</a:t>
            </a:r>
            <a:endParaRPr sz="12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47800" y="5597948"/>
            <a:ext cx="2092960" cy="963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50" u="sng" spc="-10" dirty="0">
                <a:solidFill>
                  <a:srgbClr val="1A70C0"/>
                </a:solidFill>
                <a:uFill>
                  <a:solidFill>
                    <a:srgbClr val="1A70C0"/>
                  </a:solidFill>
                </a:uFill>
                <a:latin typeface="Arial" panose="020B0604020202020204"/>
                <a:cs typeface="Arial" panose="020B0604020202020204"/>
              </a:rPr>
              <a:t>4 </a:t>
            </a:r>
            <a:r>
              <a:rPr sz="1250" u="sng" spc="-5" dirty="0">
                <a:solidFill>
                  <a:srgbClr val="1A70C0"/>
                </a:solidFill>
                <a:uFill>
                  <a:solidFill>
                    <a:srgbClr val="1A70C0"/>
                  </a:solidFill>
                </a:uFill>
                <a:latin typeface="Arial" panose="020B0604020202020204"/>
                <a:cs typeface="Arial" panose="020B0604020202020204"/>
              </a:rPr>
              <a:t>catégories d’IncomeGroup</a:t>
            </a:r>
            <a:r>
              <a:rPr sz="1250" u="sng" spc="-80" dirty="0">
                <a:solidFill>
                  <a:srgbClr val="1A70C0"/>
                </a:solidFill>
                <a:uFill>
                  <a:solidFill>
                    <a:srgbClr val="1A70C0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sz="1250" u="sng" spc="-5" dirty="0">
                <a:solidFill>
                  <a:srgbClr val="1A70C0"/>
                </a:solidFill>
                <a:uFill>
                  <a:solidFill>
                    <a:srgbClr val="1A70C0"/>
                  </a:solidFill>
                </a:uFill>
                <a:latin typeface="Arial" panose="020B0604020202020204"/>
                <a:cs typeface="Arial" panose="020B0604020202020204"/>
              </a:rPr>
              <a:t>:</a:t>
            </a:r>
            <a:endParaRPr sz="12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ts val="1450"/>
              </a:lnSpc>
            </a:pPr>
            <a:r>
              <a:rPr sz="1250" spc="-5" dirty="0">
                <a:solidFill>
                  <a:srgbClr val="1A70C0"/>
                </a:solidFill>
                <a:latin typeface="Arial" panose="020B0604020202020204"/>
                <a:cs typeface="Arial" panose="020B0604020202020204"/>
              </a:rPr>
              <a:t>-High</a:t>
            </a:r>
            <a:r>
              <a:rPr sz="1250" spc="-10" dirty="0">
                <a:solidFill>
                  <a:srgbClr val="1A70C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50" spc="-5" dirty="0">
                <a:solidFill>
                  <a:srgbClr val="1A70C0"/>
                </a:solidFill>
                <a:latin typeface="Arial" panose="020B0604020202020204"/>
                <a:cs typeface="Arial" panose="020B0604020202020204"/>
              </a:rPr>
              <a:t>income</a:t>
            </a:r>
            <a:endParaRPr sz="12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ts val="1450"/>
              </a:lnSpc>
            </a:pPr>
            <a:r>
              <a:rPr sz="1250" spc="-5" dirty="0">
                <a:solidFill>
                  <a:srgbClr val="1A70C0"/>
                </a:solidFill>
                <a:latin typeface="Arial" panose="020B0604020202020204"/>
                <a:cs typeface="Arial" panose="020B0604020202020204"/>
              </a:rPr>
              <a:t>-Upper middle</a:t>
            </a:r>
            <a:r>
              <a:rPr sz="1250" spc="-20" dirty="0">
                <a:solidFill>
                  <a:srgbClr val="1A70C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50" spc="-5" dirty="0">
                <a:solidFill>
                  <a:srgbClr val="1A70C0"/>
                </a:solidFill>
                <a:latin typeface="Arial" panose="020B0604020202020204"/>
                <a:cs typeface="Arial" panose="020B0604020202020204"/>
              </a:rPr>
              <a:t>income</a:t>
            </a:r>
            <a:endParaRPr sz="12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</a:pPr>
            <a:r>
              <a:rPr sz="1250" spc="-10" dirty="0">
                <a:solidFill>
                  <a:srgbClr val="1A70C0"/>
                </a:solidFill>
                <a:latin typeface="Arial" panose="020B0604020202020204"/>
                <a:cs typeface="Arial" panose="020B0604020202020204"/>
              </a:rPr>
              <a:t>-Low </a:t>
            </a:r>
            <a:r>
              <a:rPr sz="1250" spc="-5" dirty="0">
                <a:solidFill>
                  <a:srgbClr val="1A70C0"/>
                </a:solidFill>
                <a:latin typeface="Arial" panose="020B0604020202020204"/>
                <a:cs typeface="Arial" panose="020B0604020202020204"/>
              </a:rPr>
              <a:t>middle</a:t>
            </a:r>
            <a:r>
              <a:rPr sz="1250" spc="-10" dirty="0">
                <a:solidFill>
                  <a:srgbClr val="1A70C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50" spc="-5" dirty="0">
                <a:solidFill>
                  <a:srgbClr val="1A70C0"/>
                </a:solidFill>
                <a:latin typeface="Arial" panose="020B0604020202020204"/>
                <a:cs typeface="Arial" panose="020B0604020202020204"/>
              </a:rPr>
              <a:t>income</a:t>
            </a:r>
            <a:endParaRPr sz="12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</a:pPr>
            <a:r>
              <a:rPr sz="1250" spc="-10" dirty="0">
                <a:solidFill>
                  <a:srgbClr val="1A70C0"/>
                </a:solidFill>
                <a:latin typeface="Arial" panose="020B0604020202020204"/>
                <a:cs typeface="Arial" panose="020B0604020202020204"/>
              </a:rPr>
              <a:t>-Low </a:t>
            </a:r>
            <a:r>
              <a:rPr sz="1250" spc="-5" dirty="0">
                <a:solidFill>
                  <a:srgbClr val="1A70C0"/>
                </a:solidFill>
                <a:latin typeface="Arial" panose="020B0604020202020204"/>
                <a:cs typeface="Arial" panose="020B0604020202020204"/>
              </a:rPr>
              <a:t>income</a:t>
            </a:r>
            <a:endParaRPr sz="12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80100" y="4950248"/>
            <a:ext cx="3196590" cy="214629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50" spc="-10" dirty="0">
                <a:solidFill>
                  <a:schemeClr val="accent1"/>
                </a:solidFill>
                <a:latin typeface="Arial" panose="020B0604020202020204"/>
                <a:cs typeface="Arial" panose="020B0604020202020204"/>
              </a:rPr>
              <a:t>On </a:t>
            </a:r>
            <a:r>
              <a:rPr sz="1250" spc="-5" dirty="0">
                <a:solidFill>
                  <a:schemeClr val="accent1"/>
                </a:solidFill>
                <a:latin typeface="Arial" panose="020B0604020202020204"/>
                <a:cs typeface="Arial" panose="020B0604020202020204"/>
              </a:rPr>
              <a:t>veut quelques pays avec </a:t>
            </a:r>
            <a:r>
              <a:rPr sz="1250" spc="-10" dirty="0">
                <a:solidFill>
                  <a:schemeClr val="accent1"/>
                </a:solidFill>
                <a:latin typeface="Arial" panose="020B0604020202020204"/>
                <a:cs typeface="Arial" panose="020B0604020202020204"/>
              </a:rPr>
              <a:t>un </a:t>
            </a:r>
            <a:r>
              <a:rPr sz="1250" spc="-5" dirty="0">
                <a:solidFill>
                  <a:schemeClr val="accent1"/>
                </a:solidFill>
                <a:latin typeface="Arial" panose="020B0604020202020204"/>
                <a:cs typeface="Arial" panose="020B0604020202020204"/>
              </a:rPr>
              <a:t>indice </a:t>
            </a:r>
            <a:r>
              <a:rPr sz="1250" spc="-10" dirty="0">
                <a:solidFill>
                  <a:schemeClr val="accent1"/>
                </a:solidFill>
                <a:latin typeface="Arial" panose="020B0604020202020204"/>
                <a:cs typeface="Arial" panose="020B0604020202020204"/>
              </a:rPr>
              <a:t>de</a:t>
            </a:r>
            <a:r>
              <a:rPr sz="1250" spc="-55" dirty="0">
                <a:solidFill>
                  <a:schemeClr val="accent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50" spc="-5" dirty="0">
                <a:solidFill>
                  <a:schemeClr val="accent1"/>
                </a:solidFill>
                <a:latin typeface="Arial" panose="020B0604020202020204"/>
                <a:cs typeface="Arial" panose="020B0604020202020204"/>
              </a:rPr>
              <a:t>gini</a:t>
            </a:r>
            <a:endParaRPr sz="1250" spc="-5" dirty="0">
              <a:solidFill>
                <a:schemeClr val="accent1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80100" y="5826548"/>
            <a:ext cx="2341245" cy="2146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50" spc="-15" dirty="0">
                <a:solidFill>
                  <a:srgbClr val="328EC3"/>
                </a:solidFill>
                <a:latin typeface="Arial" panose="020B0604020202020204"/>
                <a:cs typeface="Arial" panose="020B0604020202020204"/>
              </a:rPr>
              <a:t>Avec </a:t>
            </a:r>
            <a:r>
              <a:rPr sz="1250" spc="-5" dirty="0">
                <a:solidFill>
                  <a:srgbClr val="328EC3"/>
                </a:solidFill>
                <a:latin typeface="Arial" panose="020B0604020202020204"/>
                <a:cs typeface="Arial" panose="020B0604020202020204"/>
              </a:rPr>
              <a:t>aussi des classes</a:t>
            </a:r>
            <a:r>
              <a:rPr sz="1250" spc="-35" dirty="0">
                <a:solidFill>
                  <a:srgbClr val="328EC3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50" spc="-10" dirty="0">
                <a:solidFill>
                  <a:srgbClr val="328EC3"/>
                </a:solidFill>
                <a:latin typeface="Arial" panose="020B0604020202020204"/>
                <a:cs typeface="Arial" panose="020B0604020202020204"/>
              </a:rPr>
              <a:t>différents</a:t>
            </a:r>
            <a:endParaRPr sz="12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39235" y="3959100"/>
            <a:ext cx="4206240" cy="336550"/>
          </a:xfrm>
          <a:custGeom>
            <a:avLst/>
            <a:gdLst/>
            <a:ahLst/>
            <a:cxnLst/>
            <a:rect l="l" t="t" r="r" b="b"/>
            <a:pathLst>
              <a:path w="4206240" h="336550">
                <a:moveTo>
                  <a:pt x="0" y="0"/>
                </a:moveTo>
                <a:lnTo>
                  <a:pt x="4205736" y="0"/>
                </a:lnTo>
                <a:lnTo>
                  <a:pt x="4205736" y="336409"/>
                </a:lnTo>
                <a:lnTo>
                  <a:pt x="0" y="336409"/>
                </a:lnTo>
                <a:lnTo>
                  <a:pt x="0" y="0"/>
                </a:lnTo>
                <a:close/>
              </a:path>
            </a:pathLst>
          </a:custGeom>
          <a:solidFill>
            <a:srgbClr val="287D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467131" y="3959100"/>
            <a:ext cx="4206240" cy="336550"/>
          </a:xfrm>
          <a:custGeom>
            <a:avLst/>
            <a:gdLst/>
            <a:ahLst/>
            <a:cxnLst/>
            <a:rect l="l" t="t" r="r" b="b"/>
            <a:pathLst>
              <a:path w="4206240" h="336550">
                <a:moveTo>
                  <a:pt x="0" y="0"/>
                </a:moveTo>
                <a:lnTo>
                  <a:pt x="4205737" y="0"/>
                </a:lnTo>
                <a:lnTo>
                  <a:pt x="4205737" y="336409"/>
                </a:lnTo>
                <a:lnTo>
                  <a:pt x="0" y="336409"/>
                </a:lnTo>
                <a:lnTo>
                  <a:pt x="0" y="0"/>
                </a:lnTo>
                <a:close/>
              </a:path>
            </a:pathLst>
          </a:custGeom>
          <a:solidFill>
            <a:srgbClr val="1A7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39236" y="4906409"/>
            <a:ext cx="343535" cy="343535"/>
          </a:xfrm>
          <a:custGeom>
            <a:avLst/>
            <a:gdLst/>
            <a:ahLst/>
            <a:cxnLst/>
            <a:rect l="l" t="t" r="r" b="b"/>
            <a:pathLst>
              <a:path w="343534" h="343535">
                <a:moveTo>
                  <a:pt x="168346" y="0"/>
                </a:moveTo>
                <a:lnTo>
                  <a:pt x="123402" y="5980"/>
                </a:lnTo>
                <a:lnTo>
                  <a:pt x="83134" y="22881"/>
                </a:lnTo>
                <a:lnTo>
                  <a:pt x="49101" y="49142"/>
                </a:lnTo>
                <a:lnTo>
                  <a:pt x="22861" y="83204"/>
                </a:lnTo>
                <a:lnTo>
                  <a:pt x="5975" y="123506"/>
                </a:lnTo>
                <a:lnTo>
                  <a:pt x="0" y="168488"/>
                </a:lnTo>
                <a:lnTo>
                  <a:pt x="5975" y="213932"/>
                </a:lnTo>
                <a:lnTo>
                  <a:pt x="22861" y="255390"/>
                </a:lnTo>
                <a:lnTo>
                  <a:pt x="49101" y="290954"/>
                </a:lnTo>
                <a:lnTo>
                  <a:pt x="83134" y="318718"/>
                </a:lnTo>
                <a:lnTo>
                  <a:pt x="123402" y="336774"/>
                </a:lnTo>
                <a:lnTo>
                  <a:pt x="168346" y="343217"/>
                </a:lnTo>
                <a:lnTo>
                  <a:pt x="213752" y="336774"/>
                </a:lnTo>
                <a:lnTo>
                  <a:pt x="255175" y="318718"/>
                </a:lnTo>
                <a:lnTo>
                  <a:pt x="290709" y="290954"/>
                </a:lnTo>
                <a:lnTo>
                  <a:pt x="308354" y="268333"/>
                </a:lnTo>
                <a:lnTo>
                  <a:pt x="137171" y="268333"/>
                </a:lnTo>
                <a:lnTo>
                  <a:pt x="56115" y="187209"/>
                </a:lnTo>
                <a:lnTo>
                  <a:pt x="56115" y="162248"/>
                </a:lnTo>
                <a:lnTo>
                  <a:pt x="81055" y="143527"/>
                </a:lnTo>
                <a:lnTo>
                  <a:pt x="87290" y="137287"/>
                </a:lnTo>
                <a:lnTo>
                  <a:pt x="205757" y="137287"/>
                </a:lnTo>
                <a:lnTo>
                  <a:pt x="243167" y="99844"/>
                </a:lnTo>
                <a:lnTo>
                  <a:pt x="325899" y="99844"/>
                </a:lnTo>
                <a:lnTo>
                  <a:pt x="318450" y="83204"/>
                </a:lnTo>
                <a:lnTo>
                  <a:pt x="290709" y="49142"/>
                </a:lnTo>
                <a:lnTo>
                  <a:pt x="255175" y="22881"/>
                </a:lnTo>
                <a:lnTo>
                  <a:pt x="213752" y="5980"/>
                </a:lnTo>
                <a:lnTo>
                  <a:pt x="168346" y="0"/>
                </a:lnTo>
                <a:close/>
              </a:path>
              <a:path w="343534" h="343535">
                <a:moveTo>
                  <a:pt x="325899" y="99844"/>
                </a:moveTo>
                <a:lnTo>
                  <a:pt x="255637" y="99844"/>
                </a:lnTo>
                <a:lnTo>
                  <a:pt x="286812" y="131046"/>
                </a:lnTo>
                <a:lnTo>
                  <a:pt x="286812" y="137287"/>
                </a:lnTo>
                <a:lnTo>
                  <a:pt x="280578" y="143527"/>
                </a:lnTo>
                <a:lnTo>
                  <a:pt x="162111" y="268333"/>
                </a:lnTo>
                <a:lnTo>
                  <a:pt x="308354" y="268333"/>
                </a:lnTo>
                <a:lnTo>
                  <a:pt x="318450" y="255390"/>
                </a:lnTo>
                <a:lnTo>
                  <a:pt x="336491" y="213932"/>
                </a:lnTo>
                <a:lnTo>
                  <a:pt x="342928" y="168488"/>
                </a:lnTo>
                <a:lnTo>
                  <a:pt x="336491" y="123506"/>
                </a:lnTo>
                <a:lnTo>
                  <a:pt x="325899" y="99844"/>
                </a:lnTo>
                <a:close/>
              </a:path>
              <a:path w="343534" h="343535">
                <a:moveTo>
                  <a:pt x="205757" y="137287"/>
                </a:moveTo>
                <a:lnTo>
                  <a:pt x="93526" y="137287"/>
                </a:lnTo>
                <a:lnTo>
                  <a:pt x="93526" y="143527"/>
                </a:lnTo>
                <a:lnTo>
                  <a:pt x="99761" y="143527"/>
                </a:lnTo>
                <a:lnTo>
                  <a:pt x="149641" y="193450"/>
                </a:lnTo>
                <a:lnTo>
                  <a:pt x="205757" y="137287"/>
                </a:lnTo>
                <a:close/>
              </a:path>
            </a:pathLst>
          </a:custGeom>
          <a:solidFill>
            <a:srgbClr val="287D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39236" y="5737702"/>
            <a:ext cx="343535" cy="343535"/>
          </a:xfrm>
          <a:custGeom>
            <a:avLst/>
            <a:gdLst/>
            <a:ahLst/>
            <a:cxnLst/>
            <a:rect l="l" t="t" r="r" b="b"/>
            <a:pathLst>
              <a:path w="343534" h="343535">
                <a:moveTo>
                  <a:pt x="168346" y="0"/>
                </a:moveTo>
                <a:lnTo>
                  <a:pt x="123402" y="5980"/>
                </a:lnTo>
                <a:lnTo>
                  <a:pt x="83134" y="22880"/>
                </a:lnTo>
                <a:lnTo>
                  <a:pt x="49101" y="49142"/>
                </a:lnTo>
                <a:lnTo>
                  <a:pt x="22861" y="83203"/>
                </a:lnTo>
                <a:lnTo>
                  <a:pt x="5975" y="123505"/>
                </a:lnTo>
                <a:lnTo>
                  <a:pt x="0" y="168488"/>
                </a:lnTo>
                <a:lnTo>
                  <a:pt x="5975" y="213932"/>
                </a:lnTo>
                <a:lnTo>
                  <a:pt x="22861" y="255389"/>
                </a:lnTo>
                <a:lnTo>
                  <a:pt x="49101" y="290953"/>
                </a:lnTo>
                <a:lnTo>
                  <a:pt x="83134" y="318717"/>
                </a:lnTo>
                <a:lnTo>
                  <a:pt x="123402" y="336773"/>
                </a:lnTo>
                <a:lnTo>
                  <a:pt x="168346" y="343216"/>
                </a:lnTo>
                <a:lnTo>
                  <a:pt x="213752" y="336773"/>
                </a:lnTo>
                <a:lnTo>
                  <a:pt x="255175" y="318717"/>
                </a:lnTo>
                <a:lnTo>
                  <a:pt x="290709" y="290953"/>
                </a:lnTo>
                <a:lnTo>
                  <a:pt x="308354" y="268333"/>
                </a:lnTo>
                <a:lnTo>
                  <a:pt x="137171" y="268333"/>
                </a:lnTo>
                <a:lnTo>
                  <a:pt x="56115" y="187209"/>
                </a:lnTo>
                <a:lnTo>
                  <a:pt x="56115" y="162247"/>
                </a:lnTo>
                <a:lnTo>
                  <a:pt x="81055" y="143526"/>
                </a:lnTo>
                <a:lnTo>
                  <a:pt x="87290" y="137287"/>
                </a:lnTo>
                <a:lnTo>
                  <a:pt x="205756" y="137287"/>
                </a:lnTo>
                <a:lnTo>
                  <a:pt x="243167" y="99844"/>
                </a:lnTo>
                <a:lnTo>
                  <a:pt x="325899" y="99844"/>
                </a:lnTo>
                <a:lnTo>
                  <a:pt x="318450" y="83203"/>
                </a:lnTo>
                <a:lnTo>
                  <a:pt x="290709" y="49142"/>
                </a:lnTo>
                <a:lnTo>
                  <a:pt x="255175" y="22880"/>
                </a:lnTo>
                <a:lnTo>
                  <a:pt x="213752" y="5980"/>
                </a:lnTo>
                <a:lnTo>
                  <a:pt x="168346" y="0"/>
                </a:lnTo>
                <a:close/>
              </a:path>
              <a:path w="343534" h="343535">
                <a:moveTo>
                  <a:pt x="325899" y="99844"/>
                </a:moveTo>
                <a:lnTo>
                  <a:pt x="255637" y="99844"/>
                </a:lnTo>
                <a:lnTo>
                  <a:pt x="286812" y="131046"/>
                </a:lnTo>
                <a:lnTo>
                  <a:pt x="286812" y="137287"/>
                </a:lnTo>
                <a:lnTo>
                  <a:pt x="280578" y="143526"/>
                </a:lnTo>
                <a:lnTo>
                  <a:pt x="162111" y="268333"/>
                </a:lnTo>
                <a:lnTo>
                  <a:pt x="308354" y="268333"/>
                </a:lnTo>
                <a:lnTo>
                  <a:pt x="318450" y="255389"/>
                </a:lnTo>
                <a:lnTo>
                  <a:pt x="336491" y="213932"/>
                </a:lnTo>
                <a:lnTo>
                  <a:pt x="342928" y="168488"/>
                </a:lnTo>
                <a:lnTo>
                  <a:pt x="336491" y="123505"/>
                </a:lnTo>
                <a:lnTo>
                  <a:pt x="325899" y="99844"/>
                </a:lnTo>
                <a:close/>
              </a:path>
              <a:path w="343534" h="343535">
                <a:moveTo>
                  <a:pt x="205756" y="137287"/>
                </a:moveTo>
                <a:lnTo>
                  <a:pt x="93526" y="137287"/>
                </a:lnTo>
                <a:lnTo>
                  <a:pt x="93526" y="143526"/>
                </a:lnTo>
                <a:lnTo>
                  <a:pt x="99761" y="143526"/>
                </a:lnTo>
                <a:lnTo>
                  <a:pt x="149641" y="193448"/>
                </a:lnTo>
                <a:lnTo>
                  <a:pt x="205756" y="137287"/>
                </a:lnTo>
                <a:close/>
              </a:path>
            </a:pathLst>
          </a:custGeom>
          <a:solidFill>
            <a:srgbClr val="1A7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467132" y="4882853"/>
            <a:ext cx="343535" cy="343535"/>
          </a:xfrm>
          <a:custGeom>
            <a:avLst/>
            <a:gdLst/>
            <a:ahLst/>
            <a:cxnLst/>
            <a:rect l="l" t="t" r="r" b="b"/>
            <a:pathLst>
              <a:path w="343535" h="343535">
                <a:moveTo>
                  <a:pt x="168346" y="0"/>
                </a:moveTo>
                <a:lnTo>
                  <a:pt x="123401" y="5980"/>
                </a:lnTo>
                <a:lnTo>
                  <a:pt x="83134" y="22880"/>
                </a:lnTo>
                <a:lnTo>
                  <a:pt x="49101" y="49142"/>
                </a:lnTo>
                <a:lnTo>
                  <a:pt x="22861" y="83203"/>
                </a:lnTo>
                <a:lnTo>
                  <a:pt x="5975" y="123505"/>
                </a:lnTo>
                <a:lnTo>
                  <a:pt x="0" y="168488"/>
                </a:lnTo>
                <a:lnTo>
                  <a:pt x="5975" y="213932"/>
                </a:lnTo>
                <a:lnTo>
                  <a:pt x="22861" y="255389"/>
                </a:lnTo>
                <a:lnTo>
                  <a:pt x="49101" y="290953"/>
                </a:lnTo>
                <a:lnTo>
                  <a:pt x="83134" y="318717"/>
                </a:lnTo>
                <a:lnTo>
                  <a:pt x="123401" y="336773"/>
                </a:lnTo>
                <a:lnTo>
                  <a:pt x="168346" y="343216"/>
                </a:lnTo>
                <a:lnTo>
                  <a:pt x="213752" y="336773"/>
                </a:lnTo>
                <a:lnTo>
                  <a:pt x="255175" y="318717"/>
                </a:lnTo>
                <a:lnTo>
                  <a:pt x="290709" y="290953"/>
                </a:lnTo>
                <a:lnTo>
                  <a:pt x="308353" y="268333"/>
                </a:lnTo>
                <a:lnTo>
                  <a:pt x="137171" y="268333"/>
                </a:lnTo>
                <a:lnTo>
                  <a:pt x="56114" y="187209"/>
                </a:lnTo>
                <a:lnTo>
                  <a:pt x="56114" y="162247"/>
                </a:lnTo>
                <a:lnTo>
                  <a:pt x="81055" y="143526"/>
                </a:lnTo>
                <a:lnTo>
                  <a:pt x="87290" y="137287"/>
                </a:lnTo>
                <a:lnTo>
                  <a:pt x="205756" y="137287"/>
                </a:lnTo>
                <a:lnTo>
                  <a:pt x="243166" y="99844"/>
                </a:lnTo>
                <a:lnTo>
                  <a:pt x="325899" y="99844"/>
                </a:lnTo>
                <a:lnTo>
                  <a:pt x="318449" y="83203"/>
                </a:lnTo>
                <a:lnTo>
                  <a:pt x="290709" y="49142"/>
                </a:lnTo>
                <a:lnTo>
                  <a:pt x="255175" y="22880"/>
                </a:lnTo>
                <a:lnTo>
                  <a:pt x="213752" y="5980"/>
                </a:lnTo>
                <a:lnTo>
                  <a:pt x="168346" y="0"/>
                </a:lnTo>
                <a:close/>
              </a:path>
              <a:path w="343535" h="343535">
                <a:moveTo>
                  <a:pt x="325899" y="99844"/>
                </a:moveTo>
                <a:lnTo>
                  <a:pt x="255637" y="99844"/>
                </a:lnTo>
                <a:lnTo>
                  <a:pt x="286812" y="131046"/>
                </a:lnTo>
                <a:lnTo>
                  <a:pt x="286812" y="137287"/>
                </a:lnTo>
                <a:lnTo>
                  <a:pt x="280577" y="143526"/>
                </a:lnTo>
                <a:lnTo>
                  <a:pt x="162111" y="268333"/>
                </a:lnTo>
                <a:lnTo>
                  <a:pt x="308353" y="268333"/>
                </a:lnTo>
                <a:lnTo>
                  <a:pt x="318449" y="255389"/>
                </a:lnTo>
                <a:lnTo>
                  <a:pt x="336490" y="213932"/>
                </a:lnTo>
                <a:lnTo>
                  <a:pt x="342927" y="168488"/>
                </a:lnTo>
                <a:lnTo>
                  <a:pt x="336490" y="123505"/>
                </a:lnTo>
                <a:lnTo>
                  <a:pt x="325899" y="99844"/>
                </a:lnTo>
                <a:close/>
              </a:path>
              <a:path w="343535" h="343535">
                <a:moveTo>
                  <a:pt x="205756" y="137287"/>
                </a:moveTo>
                <a:lnTo>
                  <a:pt x="93525" y="137287"/>
                </a:lnTo>
                <a:lnTo>
                  <a:pt x="93525" y="143526"/>
                </a:lnTo>
                <a:lnTo>
                  <a:pt x="99761" y="143526"/>
                </a:lnTo>
                <a:lnTo>
                  <a:pt x="149641" y="193448"/>
                </a:lnTo>
                <a:lnTo>
                  <a:pt x="205756" y="13728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467132" y="5780861"/>
            <a:ext cx="343535" cy="343535"/>
          </a:xfrm>
          <a:custGeom>
            <a:avLst/>
            <a:gdLst/>
            <a:ahLst/>
            <a:cxnLst/>
            <a:rect l="l" t="t" r="r" b="b"/>
            <a:pathLst>
              <a:path w="343535" h="343535">
                <a:moveTo>
                  <a:pt x="168346" y="0"/>
                </a:moveTo>
                <a:lnTo>
                  <a:pt x="123401" y="5980"/>
                </a:lnTo>
                <a:lnTo>
                  <a:pt x="83134" y="22880"/>
                </a:lnTo>
                <a:lnTo>
                  <a:pt x="49101" y="49142"/>
                </a:lnTo>
                <a:lnTo>
                  <a:pt x="22861" y="83203"/>
                </a:lnTo>
                <a:lnTo>
                  <a:pt x="5975" y="123505"/>
                </a:lnTo>
                <a:lnTo>
                  <a:pt x="0" y="168488"/>
                </a:lnTo>
                <a:lnTo>
                  <a:pt x="5975" y="213932"/>
                </a:lnTo>
                <a:lnTo>
                  <a:pt x="22861" y="255389"/>
                </a:lnTo>
                <a:lnTo>
                  <a:pt x="49101" y="290953"/>
                </a:lnTo>
                <a:lnTo>
                  <a:pt x="83134" y="318717"/>
                </a:lnTo>
                <a:lnTo>
                  <a:pt x="123401" y="336773"/>
                </a:lnTo>
                <a:lnTo>
                  <a:pt x="168346" y="343216"/>
                </a:lnTo>
                <a:lnTo>
                  <a:pt x="213752" y="336773"/>
                </a:lnTo>
                <a:lnTo>
                  <a:pt x="255175" y="318717"/>
                </a:lnTo>
                <a:lnTo>
                  <a:pt x="290709" y="290953"/>
                </a:lnTo>
                <a:lnTo>
                  <a:pt x="308353" y="268333"/>
                </a:lnTo>
                <a:lnTo>
                  <a:pt x="137171" y="268333"/>
                </a:lnTo>
                <a:lnTo>
                  <a:pt x="56114" y="187209"/>
                </a:lnTo>
                <a:lnTo>
                  <a:pt x="56114" y="162247"/>
                </a:lnTo>
                <a:lnTo>
                  <a:pt x="81055" y="143526"/>
                </a:lnTo>
                <a:lnTo>
                  <a:pt x="87290" y="137286"/>
                </a:lnTo>
                <a:lnTo>
                  <a:pt x="205756" y="137286"/>
                </a:lnTo>
                <a:lnTo>
                  <a:pt x="243166" y="99844"/>
                </a:lnTo>
                <a:lnTo>
                  <a:pt x="325899" y="99844"/>
                </a:lnTo>
                <a:lnTo>
                  <a:pt x="318449" y="83203"/>
                </a:lnTo>
                <a:lnTo>
                  <a:pt x="290709" y="49142"/>
                </a:lnTo>
                <a:lnTo>
                  <a:pt x="255175" y="22880"/>
                </a:lnTo>
                <a:lnTo>
                  <a:pt x="213752" y="5980"/>
                </a:lnTo>
                <a:lnTo>
                  <a:pt x="168346" y="0"/>
                </a:lnTo>
                <a:close/>
              </a:path>
              <a:path w="343535" h="343535">
                <a:moveTo>
                  <a:pt x="325899" y="99844"/>
                </a:moveTo>
                <a:lnTo>
                  <a:pt x="255637" y="99844"/>
                </a:lnTo>
                <a:lnTo>
                  <a:pt x="286812" y="131046"/>
                </a:lnTo>
                <a:lnTo>
                  <a:pt x="286812" y="137286"/>
                </a:lnTo>
                <a:lnTo>
                  <a:pt x="280577" y="143526"/>
                </a:lnTo>
                <a:lnTo>
                  <a:pt x="162111" y="268333"/>
                </a:lnTo>
                <a:lnTo>
                  <a:pt x="308353" y="268333"/>
                </a:lnTo>
                <a:lnTo>
                  <a:pt x="318449" y="255389"/>
                </a:lnTo>
                <a:lnTo>
                  <a:pt x="336490" y="213932"/>
                </a:lnTo>
                <a:lnTo>
                  <a:pt x="342927" y="168488"/>
                </a:lnTo>
                <a:lnTo>
                  <a:pt x="336490" y="123505"/>
                </a:lnTo>
                <a:lnTo>
                  <a:pt x="325899" y="99844"/>
                </a:lnTo>
                <a:close/>
              </a:path>
              <a:path w="343535" h="343535">
                <a:moveTo>
                  <a:pt x="205756" y="137286"/>
                </a:moveTo>
                <a:lnTo>
                  <a:pt x="93525" y="137286"/>
                </a:lnTo>
                <a:lnTo>
                  <a:pt x="93525" y="143526"/>
                </a:lnTo>
                <a:lnTo>
                  <a:pt x="99761" y="143526"/>
                </a:lnTo>
                <a:lnTo>
                  <a:pt x="149641" y="193448"/>
                </a:lnTo>
                <a:lnTo>
                  <a:pt x="205756" y="137286"/>
                </a:lnTo>
                <a:close/>
              </a:path>
            </a:pathLst>
          </a:custGeom>
          <a:solidFill>
            <a:srgbClr val="328E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171700" y="1832133"/>
            <a:ext cx="144462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800" spc="-5" dirty="0">
                <a:latin typeface="Arial" panose="020B0604020202020204"/>
                <a:cs typeface="Arial" panose="020B0604020202020204"/>
              </a:rPr>
              <a:t>analyse</a:t>
            </a:r>
            <a:r>
              <a:rPr sz="2800" spc="-9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5" dirty="0">
                <a:latin typeface="Arial" panose="020B0604020202020204"/>
                <a:cs typeface="Arial" panose="020B0604020202020204"/>
              </a:rPr>
              <a:t>: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04800" y="6723043"/>
            <a:ext cx="10083800" cy="836294"/>
          </a:xfrm>
          <a:custGeom>
            <a:avLst/>
            <a:gdLst/>
            <a:ahLst/>
            <a:cxnLst/>
            <a:rect l="l" t="t" r="r" b="b"/>
            <a:pathLst>
              <a:path w="10083800" h="836295">
                <a:moveTo>
                  <a:pt x="10083800" y="85741"/>
                </a:moveTo>
                <a:lnTo>
                  <a:pt x="0" y="85741"/>
                </a:lnTo>
                <a:lnTo>
                  <a:pt x="0" y="835996"/>
                </a:lnTo>
                <a:lnTo>
                  <a:pt x="10083800" y="835996"/>
                </a:lnTo>
                <a:lnTo>
                  <a:pt x="10083800" y="85741"/>
                </a:lnTo>
                <a:close/>
              </a:path>
              <a:path w="10083800" h="836295">
                <a:moveTo>
                  <a:pt x="5041900" y="0"/>
                </a:moveTo>
                <a:lnTo>
                  <a:pt x="4897762" y="85741"/>
                </a:lnTo>
                <a:lnTo>
                  <a:pt x="5186037" y="85741"/>
                </a:lnTo>
                <a:lnTo>
                  <a:pt x="5041900" y="0"/>
                </a:lnTo>
                <a:close/>
              </a:path>
            </a:pathLst>
          </a:custGeom>
          <a:solidFill>
            <a:srgbClr val="0B2537">
              <a:alpha val="6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863600" y="7061293"/>
            <a:ext cx="188023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-High income :</a:t>
            </a:r>
            <a:r>
              <a:rPr sz="1300" spc="-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PAN,URY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78083" y="6828525"/>
            <a:ext cx="2538095" cy="459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25220">
              <a:lnSpc>
                <a:spcPts val="1855"/>
              </a:lnSpc>
              <a:spcBef>
                <a:spcPts val="100"/>
              </a:spcBef>
            </a:pPr>
            <a:r>
              <a:rPr sz="155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6 pays</a:t>
            </a:r>
            <a:r>
              <a:rPr sz="1550" spc="-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5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:</a:t>
            </a:r>
            <a:endParaRPr sz="15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ts val="1555"/>
              </a:lnSpc>
            </a:pPr>
            <a:r>
              <a:rPr sz="1300" spc="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-Upper middle income :</a:t>
            </a:r>
            <a:r>
              <a:rPr sz="1300" spc="-9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ARM,BLR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273976" y="7061293"/>
            <a:ext cx="256540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-Lower Middle Income : </a:t>
            </a:r>
            <a:r>
              <a:rPr sz="13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GEO,</a:t>
            </a:r>
            <a:r>
              <a:rPr sz="1300" spc="-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IDN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5200" y="373321"/>
            <a:ext cx="621411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spc="1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Diversité </a:t>
            </a:r>
            <a:r>
              <a:rPr sz="1950" spc="1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 pays en </a:t>
            </a:r>
            <a:r>
              <a:rPr sz="1950" spc="1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termes </a:t>
            </a:r>
            <a:r>
              <a:rPr sz="1950" spc="1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 </a:t>
            </a:r>
            <a:r>
              <a:rPr sz="1950" spc="1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distribution </a:t>
            </a:r>
            <a:r>
              <a:rPr sz="1950" spc="1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</a:t>
            </a:r>
            <a:r>
              <a:rPr sz="1950" spc="-6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sz="1950" spc="1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revenus</a:t>
            </a:r>
            <a:endParaRPr sz="1950" spc="1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53600" y="15637"/>
            <a:ext cx="22288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Arial" panose="020B0604020202020204"/>
                <a:cs typeface="Arial" panose="020B0604020202020204"/>
              </a:rPr>
              <a:t>16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63934" y="1894987"/>
            <a:ext cx="5736248" cy="386325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168123" y="1684876"/>
            <a:ext cx="6019800" cy="4179570"/>
          </a:xfrm>
          <a:custGeom>
            <a:avLst/>
            <a:gdLst/>
            <a:ahLst/>
            <a:cxnLst/>
            <a:rect l="l" t="t" r="r" b="b"/>
            <a:pathLst>
              <a:path w="6019800" h="4179570">
                <a:moveTo>
                  <a:pt x="0" y="0"/>
                </a:moveTo>
                <a:lnTo>
                  <a:pt x="0" y="4179136"/>
                </a:lnTo>
                <a:lnTo>
                  <a:pt x="6019568" y="4179136"/>
                </a:lnTo>
                <a:lnTo>
                  <a:pt x="6019568" y="0"/>
                </a:lnTo>
                <a:lnTo>
                  <a:pt x="0" y="0"/>
                </a:lnTo>
                <a:close/>
              </a:path>
            </a:pathLst>
          </a:custGeom>
          <a:ln w="39412">
            <a:solidFill>
              <a:srgbClr val="51A7F9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94100" y="280088"/>
            <a:ext cx="3494404" cy="546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Courbe de</a:t>
            </a:r>
            <a:r>
              <a:rPr spc="-85" dirty="0"/>
              <a:t> </a:t>
            </a:r>
            <a:r>
              <a:rPr spc="5" dirty="0"/>
              <a:t>Lorenz</a:t>
            </a:r>
            <a:endParaRPr spc="5" dirty="0"/>
          </a:p>
        </p:txBody>
      </p:sp>
      <p:sp>
        <p:nvSpPr>
          <p:cNvPr id="3" name="object 3"/>
          <p:cNvSpPr txBox="1"/>
          <p:nvPr/>
        </p:nvSpPr>
        <p:spPr>
          <a:xfrm>
            <a:off x="9753600" y="15637"/>
            <a:ext cx="22288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Arial" panose="020B0604020202020204"/>
                <a:cs typeface="Arial" panose="020B0604020202020204"/>
              </a:rPr>
              <a:t>17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88771" y="1998488"/>
            <a:ext cx="4804229" cy="320567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112914" y="1821097"/>
            <a:ext cx="5044440" cy="3472179"/>
          </a:xfrm>
          <a:custGeom>
            <a:avLst/>
            <a:gdLst/>
            <a:ahLst/>
            <a:cxnLst/>
            <a:rect l="l" t="t" r="r" b="b"/>
            <a:pathLst>
              <a:path w="5044440" h="3472179">
                <a:moveTo>
                  <a:pt x="0" y="0"/>
                </a:moveTo>
                <a:lnTo>
                  <a:pt x="5044441" y="0"/>
                </a:lnTo>
                <a:lnTo>
                  <a:pt x="5044441" y="3471760"/>
                </a:lnTo>
                <a:lnTo>
                  <a:pt x="0" y="3471760"/>
                </a:lnTo>
                <a:lnTo>
                  <a:pt x="0" y="0"/>
                </a:lnTo>
                <a:close/>
              </a:path>
            </a:pathLst>
          </a:custGeom>
          <a:ln w="19706">
            <a:solidFill>
              <a:srgbClr val="51A7F9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13200" y="280088"/>
            <a:ext cx="2675255" cy="546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Indice </a:t>
            </a:r>
            <a:r>
              <a:rPr spc="5" dirty="0"/>
              <a:t>de</a:t>
            </a:r>
            <a:r>
              <a:rPr spc="-55" dirty="0"/>
              <a:t> </a:t>
            </a:r>
            <a:r>
              <a:rPr dirty="0"/>
              <a:t>Gini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753600" y="15637"/>
            <a:ext cx="22288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Arial" panose="020B0604020202020204"/>
                <a:cs typeface="Arial" panose="020B0604020202020204"/>
              </a:rPr>
              <a:t>18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13665" y="2226095"/>
            <a:ext cx="4729226" cy="314445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125621" y="2050005"/>
            <a:ext cx="4968240" cy="3446779"/>
          </a:xfrm>
          <a:custGeom>
            <a:avLst/>
            <a:gdLst/>
            <a:ahLst/>
            <a:cxnLst/>
            <a:rect l="l" t="t" r="r" b="b"/>
            <a:pathLst>
              <a:path w="4968240" h="3446779">
                <a:moveTo>
                  <a:pt x="0" y="0"/>
                </a:moveTo>
                <a:lnTo>
                  <a:pt x="4968202" y="0"/>
                </a:lnTo>
                <a:lnTo>
                  <a:pt x="4968202" y="3446325"/>
                </a:lnTo>
                <a:lnTo>
                  <a:pt x="0" y="3446325"/>
                </a:lnTo>
                <a:lnTo>
                  <a:pt x="0" y="0"/>
                </a:lnTo>
                <a:close/>
              </a:path>
            </a:pathLst>
          </a:custGeom>
          <a:ln w="19706">
            <a:solidFill>
              <a:srgbClr val="51A7F9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29100" y="337701"/>
            <a:ext cx="2230120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spc="-15" dirty="0"/>
              <a:t>L’indice </a:t>
            </a:r>
            <a:r>
              <a:rPr sz="2550" dirty="0"/>
              <a:t>de</a:t>
            </a:r>
            <a:r>
              <a:rPr sz="2550" spc="-50" dirty="0"/>
              <a:t> </a:t>
            </a:r>
            <a:r>
              <a:rPr sz="2550" dirty="0"/>
              <a:t>Gini</a:t>
            </a:r>
            <a:endParaRPr sz="2550"/>
          </a:p>
        </p:txBody>
      </p:sp>
      <p:sp>
        <p:nvSpPr>
          <p:cNvPr id="3" name="object 3"/>
          <p:cNvSpPr txBox="1"/>
          <p:nvPr/>
        </p:nvSpPr>
        <p:spPr>
          <a:xfrm>
            <a:off x="9753600" y="15637"/>
            <a:ext cx="222885" cy="2273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400">
                <a:latin typeface="Arial" panose="020B0604020202020204"/>
                <a:cs typeface="Arial" panose="020B0604020202020204"/>
              </a:rPr>
              <a:t>19</a:t>
            </a:r>
            <a:endParaRPr lang="fr-FR"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05557" y="2872947"/>
            <a:ext cx="0" cy="1347470"/>
          </a:xfrm>
          <a:custGeom>
            <a:avLst/>
            <a:gdLst/>
            <a:ahLst/>
            <a:cxnLst/>
            <a:rect l="l" t="t" r="r" b="b"/>
            <a:pathLst>
              <a:path h="1347470">
                <a:moveTo>
                  <a:pt x="0" y="0"/>
                </a:moveTo>
                <a:lnTo>
                  <a:pt x="0" y="1347052"/>
                </a:lnTo>
              </a:path>
            </a:pathLst>
          </a:custGeom>
          <a:ln w="9847">
            <a:solidFill>
              <a:srgbClr val="A7A7A7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984386" y="4223284"/>
            <a:ext cx="42545" cy="42545"/>
          </a:xfrm>
          <a:custGeom>
            <a:avLst/>
            <a:gdLst/>
            <a:ahLst/>
            <a:cxnLst/>
            <a:rect l="l" t="t" r="r" b="b"/>
            <a:pathLst>
              <a:path w="42545" h="42545">
                <a:moveTo>
                  <a:pt x="42343" y="0"/>
                </a:moveTo>
                <a:lnTo>
                  <a:pt x="0" y="0"/>
                </a:lnTo>
                <a:lnTo>
                  <a:pt x="21170" y="42379"/>
                </a:lnTo>
                <a:lnTo>
                  <a:pt x="42343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12138" y="2101718"/>
            <a:ext cx="2366010" cy="389255"/>
          </a:xfrm>
          <a:custGeom>
            <a:avLst/>
            <a:gdLst/>
            <a:ahLst/>
            <a:cxnLst/>
            <a:rect l="l" t="t" r="r" b="b"/>
            <a:pathLst>
              <a:path w="2366010" h="389255">
                <a:moveTo>
                  <a:pt x="2301004" y="0"/>
                </a:moveTo>
                <a:lnTo>
                  <a:pt x="64801" y="0"/>
                </a:lnTo>
                <a:lnTo>
                  <a:pt x="39577" y="5096"/>
                </a:lnTo>
                <a:lnTo>
                  <a:pt x="18979" y="18996"/>
                </a:lnTo>
                <a:lnTo>
                  <a:pt x="5092" y="39611"/>
                </a:lnTo>
                <a:lnTo>
                  <a:pt x="0" y="64856"/>
                </a:lnTo>
                <a:lnTo>
                  <a:pt x="0" y="389127"/>
                </a:lnTo>
                <a:lnTo>
                  <a:pt x="2365804" y="389127"/>
                </a:lnTo>
                <a:lnTo>
                  <a:pt x="2365804" y="64856"/>
                </a:lnTo>
                <a:lnTo>
                  <a:pt x="2360712" y="39611"/>
                </a:lnTo>
                <a:lnTo>
                  <a:pt x="2346824" y="18996"/>
                </a:lnTo>
                <a:lnTo>
                  <a:pt x="2326227" y="5096"/>
                </a:lnTo>
                <a:lnTo>
                  <a:pt x="2301004" y="0"/>
                </a:lnTo>
                <a:close/>
              </a:path>
            </a:pathLst>
          </a:custGeom>
          <a:solidFill>
            <a:srgbClr val="1A7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09600" y="2174637"/>
            <a:ext cx="196659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Récupération des</a:t>
            </a:r>
            <a:r>
              <a:rPr sz="1400" b="1" spc="-7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pays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77180" y="1769628"/>
            <a:ext cx="1853564" cy="305435"/>
          </a:xfrm>
          <a:custGeom>
            <a:avLst/>
            <a:gdLst/>
            <a:ahLst/>
            <a:cxnLst/>
            <a:rect l="l" t="t" r="r" b="b"/>
            <a:pathLst>
              <a:path w="1853564" h="305435">
                <a:moveTo>
                  <a:pt x="1802767" y="0"/>
                </a:moveTo>
                <a:lnTo>
                  <a:pt x="50769" y="0"/>
                </a:lnTo>
                <a:lnTo>
                  <a:pt x="31007" y="3993"/>
                </a:lnTo>
                <a:lnTo>
                  <a:pt x="14870" y="14882"/>
                </a:lnTo>
                <a:lnTo>
                  <a:pt x="3989" y="31033"/>
                </a:lnTo>
                <a:lnTo>
                  <a:pt x="0" y="50811"/>
                </a:lnTo>
                <a:lnTo>
                  <a:pt x="0" y="304869"/>
                </a:lnTo>
                <a:lnTo>
                  <a:pt x="1853537" y="304869"/>
                </a:lnTo>
                <a:lnTo>
                  <a:pt x="1853537" y="50811"/>
                </a:lnTo>
                <a:lnTo>
                  <a:pt x="1849547" y="31033"/>
                </a:lnTo>
                <a:lnTo>
                  <a:pt x="1838666" y="14882"/>
                </a:lnTo>
                <a:lnTo>
                  <a:pt x="1822529" y="3993"/>
                </a:lnTo>
                <a:lnTo>
                  <a:pt x="1802767" y="0"/>
                </a:lnTo>
                <a:close/>
              </a:path>
            </a:pathLst>
          </a:custGeom>
          <a:solidFill>
            <a:srgbClr val="328E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416300" y="1806337"/>
            <a:ext cx="117856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Calcul </a:t>
            </a:r>
            <a:r>
              <a:rPr sz="14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de</a:t>
            </a:r>
            <a:r>
              <a:rPr sz="1400" b="1" spc="-5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gini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77180" y="2074499"/>
            <a:ext cx="1853564" cy="767715"/>
          </a:xfrm>
          <a:prstGeom prst="rect">
            <a:avLst/>
          </a:prstGeom>
          <a:solidFill>
            <a:srgbClr val="4EC8FB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 panose="02020603050405020304"/>
              <a:cs typeface="Times New Roman" panose="02020603050405020304"/>
            </a:endParaRPr>
          </a:p>
          <a:p>
            <a:pPr marL="199390">
              <a:lnSpc>
                <a:spcPct val="100000"/>
              </a:lnSpc>
              <a:spcBef>
                <a:spcPts val="650"/>
              </a:spcBef>
            </a:pPr>
            <a:r>
              <a:rPr sz="900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Grâce à </a:t>
            </a:r>
            <a:r>
              <a:rPr sz="900" spc="1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la </a:t>
            </a:r>
            <a:r>
              <a:rPr sz="900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courbe de</a:t>
            </a:r>
            <a:r>
              <a:rPr sz="900" spc="-6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00" spc="1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lorenz</a:t>
            </a:r>
            <a:endParaRPr sz="9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74248" y="2305779"/>
            <a:ext cx="713105" cy="0"/>
          </a:xfrm>
          <a:custGeom>
            <a:avLst/>
            <a:gdLst/>
            <a:ahLst/>
            <a:cxnLst/>
            <a:rect l="l" t="t" r="r" b="b"/>
            <a:pathLst>
              <a:path w="713105">
                <a:moveTo>
                  <a:pt x="712818" y="0"/>
                </a:moveTo>
                <a:lnTo>
                  <a:pt x="707895" y="0"/>
                </a:lnTo>
                <a:lnTo>
                  <a:pt x="0" y="0"/>
                </a:lnTo>
              </a:path>
            </a:pathLst>
          </a:custGeom>
          <a:ln w="9855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967372" y="227621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0"/>
                </a:moveTo>
                <a:lnTo>
                  <a:pt x="14771" y="29566"/>
                </a:lnTo>
                <a:lnTo>
                  <a:pt x="0" y="59135"/>
                </a:lnTo>
                <a:lnTo>
                  <a:pt x="59084" y="2956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273003" y="1999136"/>
            <a:ext cx="4332883" cy="122554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274267" y="1995664"/>
            <a:ext cx="4337050" cy="1242695"/>
          </a:xfrm>
          <a:custGeom>
            <a:avLst/>
            <a:gdLst/>
            <a:ahLst/>
            <a:cxnLst/>
            <a:rect l="l" t="t" r="r" b="b"/>
            <a:pathLst>
              <a:path w="4337050" h="1242695">
                <a:moveTo>
                  <a:pt x="0" y="0"/>
                </a:moveTo>
                <a:lnTo>
                  <a:pt x="0" y="1242437"/>
                </a:lnTo>
                <a:lnTo>
                  <a:pt x="4336575" y="1242437"/>
                </a:lnTo>
                <a:lnTo>
                  <a:pt x="4336575" y="0"/>
                </a:lnTo>
                <a:lnTo>
                  <a:pt x="0" y="0"/>
                </a:lnTo>
                <a:close/>
              </a:path>
            </a:pathLst>
          </a:custGeom>
          <a:ln w="88695">
            <a:solidFill>
              <a:srgbClr val="E5E5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34759" y="4355494"/>
            <a:ext cx="1853564" cy="305435"/>
          </a:xfrm>
          <a:custGeom>
            <a:avLst/>
            <a:gdLst/>
            <a:ahLst/>
            <a:cxnLst/>
            <a:rect l="l" t="t" r="r" b="b"/>
            <a:pathLst>
              <a:path w="1853564" h="305435">
                <a:moveTo>
                  <a:pt x="1802767" y="0"/>
                </a:moveTo>
                <a:lnTo>
                  <a:pt x="50769" y="0"/>
                </a:lnTo>
                <a:lnTo>
                  <a:pt x="31007" y="3993"/>
                </a:lnTo>
                <a:lnTo>
                  <a:pt x="14870" y="14882"/>
                </a:lnTo>
                <a:lnTo>
                  <a:pt x="3989" y="31033"/>
                </a:lnTo>
                <a:lnTo>
                  <a:pt x="0" y="50811"/>
                </a:lnTo>
                <a:lnTo>
                  <a:pt x="0" y="304868"/>
                </a:lnTo>
                <a:lnTo>
                  <a:pt x="1853537" y="304868"/>
                </a:lnTo>
                <a:lnTo>
                  <a:pt x="1853537" y="50811"/>
                </a:lnTo>
                <a:lnTo>
                  <a:pt x="1849547" y="31033"/>
                </a:lnTo>
                <a:lnTo>
                  <a:pt x="1838667" y="14882"/>
                </a:lnTo>
                <a:lnTo>
                  <a:pt x="1822529" y="3993"/>
                </a:lnTo>
                <a:lnTo>
                  <a:pt x="1802767" y="0"/>
                </a:lnTo>
                <a:close/>
              </a:path>
            </a:pathLst>
          </a:custGeom>
          <a:solidFill>
            <a:srgbClr val="287D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876300" y="4397137"/>
            <a:ext cx="137477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Echantillon</a:t>
            </a:r>
            <a:r>
              <a:rPr sz="1400" b="1" spc="-7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Gini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090678" y="4296680"/>
            <a:ext cx="1853564" cy="305435"/>
          </a:xfrm>
          <a:custGeom>
            <a:avLst/>
            <a:gdLst/>
            <a:ahLst/>
            <a:cxnLst/>
            <a:rect l="l" t="t" r="r" b="b"/>
            <a:pathLst>
              <a:path w="1853564" h="305435">
                <a:moveTo>
                  <a:pt x="1802767" y="0"/>
                </a:moveTo>
                <a:lnTo>
                  <a:pt x="50769" y="0"/>
                </a:lnTo>
                <a:lnTo>
                  <a:pt x="31007" y="3993"/>
                </a:lnTo>
                <a:lnTo>
                  <a:pt x="14870" y="14882"/>
                </a:lnTo>
                <a:lnTo>
                  <a:pt x="3989" y="31034"/>
                </a:lnTo>
                <a:lnTo>
                  <a:pt x="0" y="50812"/>
                </a:lnTo>
                <a:lnTo>
                  <a:pt x="0" y="304869"/>
                </a:lnTo>
                <a:lnTo>
                  <a:pt x="1853537" y="304869"/>
                </a:lnTo>
                <a:lnTo>
                  <a:pt x="1853537" y="50812"/>
                </a:lnTo>
                <a:lnTo>
                  <a:pt x="1849547" y="31034"/>
                </a:lnTo>
                <a:lnTo>
                  <a:pt x="1838666" y="14882"/>
                </a:lnTo>
                <a:lnTo>
                  <a:pt x="1822529" y="3993"/>
                </a:lnTo>
                <a:lnTo>
                  <a:pt x="1802767" y="0"/>
                </a:lnTo>
                <a:close/>
              </a:path>
            </a:pathLst>
          </a:custGeom>
          <a:solidFill>
            <a:srgbClr val="3FB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691853" y="4288352"/>
            <a:ext cx="1853564" cy="305435"/>
          </a:xfrm>
          <a:custGeom>
            <a:avLst/>
            <a:gdLst/>
            <a:ahLst/>
            <a:cxnLst/>
            <a:rect l="l" t="t" r="r" b="b"/>
            <a:pathLst>
              <a:path w="1853565" h="305435">
                <a:moveTo>
                  <a:pt x="1802767" y="0"/>
                </a:moveTo>
                <a:lnTo>
                  <a:pt x="50769" y="0"/>
                </a:lnTo>
                <a:lnTo>
                  <a:pt x="31007" y="3993"/>
                </a:lnTo>
                <a:lnTo>
                  <a:pt x="14870" y="14882"/>
                </a:lnTo>
                <a:lnTo>
                  <a:pt x="3989" y="31034"/>
                </a:lnTo>
                <a:lnTo>
                  <a:pt x="0" y="50812"/>
                </a:lnTo>
                <a:lnTo>
                  <a:pt x="0" y="304869"/>
                </a:lnTo>
                <a:lnTo>
                  <a:pt x="1853537" y="304869"/>
                </a:lnTo>
                <a:lnTo>
                  <a:pt x="1853537" y="50812"/>
                </a:lnTo>
                <a:lnTo>
                  <a:pt x="1849547" y="31034"/>
                </a:lnTo>
                <a:lnTo>
                  <a:pt x="1838666" y="14882"/>
                </a:lnTo>
                <a:lnTo>
                  <a:pt x="1822529" y="3993"/>
                </a:lnTo>
                <a:lnTo>
                  <a:pt x="1802767" y="0"/>
                </a:lnTo>
                <a:close/>
              </a:path>
            </a:pathLst>
          </a:custGeom>
          <a:solidFill>
            <a:srgbClr val="31A1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2494181" y="4333637"/>
            <a:ext cx="400050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32130" algn="l"/>
                <a:tab pos="795020" algn="l"/>
                <a:tab pos="2437765" algn="l"/>
                <a:tab pos="3987165" algn="l"/>
              </a:tabLst>
            </a:pPr>
            <a:r>
              <a:rPr sz="1400" b="1" u="dash" spc="-5" dirty="0">
                <a:solidFill>
                  <a:srgbClr val="FFFFFF"/>
                </a:solidFill>
                <a:uFill>
                  <a:solidFill>
                    <a:srgbClr val="A7A7A7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sz="1400" b="1" u="dash" spc="-5" dirty="0">
                <a:solidFill>
                  <a:srgbClr val="FFFFFF"/>
                </a:solidFill>
                <a:uFill>
                  <a:solidFill>
                    <a:srgbClr val="A7A7A7"/>
                  </a:solidFill>
                </a:uFill>
                <a:latin typeface="Arial" panose="020B0604020202020204"/>
                <a:cs typeface="Arial" panose="020B0604020202020204"/>
              </a:rPr>
              <a:t>	</a:t>
            </a:r>
            <a:r>
              <a:rPr sz="14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14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mise </a:t>
            </a:r>
            <a:r>
              <a:rPr sz="14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en</a:t>
            </a:r>
            <a:r>
              <a:rPr sz="1400" b="1" spc="-7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commun	</a:t>
            </a:r>
            <a:r>
              <a:rPr sz="1400" b="1" u="dash" spc="-10" dirty="0">
                <a:solidFill>
                  <a:srgbClr val="FFFFFF"/>
                </a:solidFill>
                <a:uFill>
                  <a:solidFill>
                    <a:srgbClr val="A7A7A7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sz="1400" b="1" u="dash" spc="-5" dirty="0">
                <a:solidFill>
                  <a:srgbClr val="FFFFFF"/>
                </a:solidFill>
                <a:uFill>
                  <a:solidFill>
                    <a:srgbClr val="A7A7A7"/>
                  </a:solidFill>
                </a:uFill>
                <a:latin typeface="Arial" panose="020B0604020202020204"/>
                <a:cs typeface="Arial" panose="020B0604020202020204"/>
              </a:rPr>
              <a:t>	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48500" y="4320937"/>
            <a:ext cx="113855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Résultat</a:t>
            </a:r>
            <a:r>
              <a:rPr sz="1400" b="1" spc="-6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final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024770" y="4493679"/>
            <a:ext cx="42545" cy="42545"/>
          </a:xfrm>
          <a:custGeom>
            <a:avLst/>
            <a:gdLst/>
            <a:ahLst/>
            <a:cxnLst/>
            <a:rect l="l" t="t" r="r" b="b"/>
            <a:pathLst>
              <a:path w="42544" h="42545">
                <a:moveTo>
                  <a:pt x="133" y="0"/>
                </a:moveTo>
                <a:lnTo>
                  <a:pt x="0" y="42379"/>
                </a:lnTo>
                <a:lnTo>
                  <a:pt x="42410" y="21323"/>
                </a:lnTo>
                <a:lnTo>
                  <a:pt x="133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485189" y="4492059"/>
            <a:ext cx="42545" cy="42545"/>
          </a:xfrm>
          <a:custGeom>
            <a:avLst/>
            <a:gdLst/>
            <a:ahLst/>
            <a:cxnLst/>
            <a:rect l="l" t="t" r="r" b="b"/>
            <a:pathLst>
              <a:path w="42545" h="42545">
                <a:moveTo>
                  <a:pt x="0" y="0"/>
                </a:moveTo>
                <a:lnTo>
                  <a:pt x="0" y="42379"/>
                </a:lnTo>
                <a:lnTo>
                  <a:pt x="42344" y="21189"/>
                </a:lnTo>
                <a:lnTo>
                  <a:pt x="0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297151" y="3668979"/>
            <a:ext cx="6316530" cy="3890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405161" y="5470897"/>
            <a:ext cx="6094437" cy="14115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405473" y="5466110"/>
            <a:ext cx="6100445" cy="1412875"/>
          </a:xfrm>
          <a:custGeom>
            <a:avLst/>
            <a:gdLst/>
            <a:ahLst/>
            <a:cxnLst/>
            <a:rect l="l" t="t" r="r" b="b"/>
            <a:pathLst>
              <a:path w="6100445" h="1412875">
                <a:moveTo>
                  <a:pt x="0" y="0"/>
                </a:moveTo>
                <a:lnTo>
                  <a:pt x="0" y="1412757"/>
                </a:lnTo>
                <a:lnTo>
                  <a:pt x="6099886" y="1412757"/>
                </a:lnTo>
                <a:lnTo>
                  <a:pt x="6099886" y="0"/>
                </a:lnTo>
                <a:lnTo>
                  <a:pt x="0" y="0"/>
                </a:lnTo>
                <a:close/>
              </a:path>
            </a:pathLst>
          </a:custGeom>
          <a:ln w="118263">
            <a:solidFill>
              <a:srgbClr val="E5E5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346387" y="6938002"/>
            <a:ext cx="6218055" cy="6210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97400" y="337820"/>
            <a:ext cx="1882140" cy="4057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fr-FR" sz="2550" u="sng" spc="5" dirty="0"/>
              <a:t>Définitions</a:t>
            </a:r>
            <a:endParaRPr lang="fr-FR" sz="2550" u="sng" spc="5" dirty="0"/>
          </a:p>
        </p:txBody>
      </p:sp>
      <p:sp>
        <p:nvSpPr>
          <p:cNvPr id="3" name="object 3"/>
          <p:cNvSpPr txBox="1"/>
          <p:nvPr/>
        </p:nvSpPr>
        <p:spPr>
          <a:xfrm>
            <a:off x="9804400" y="15637"/>
            <a:ext cx="12446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Arial" panose="020B0604020202020204"/>
                <a:cs typeface="Arial" panose="020B0604020202020204"/>
              </a:rPr>
              <a:t>2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66900" y="3718348"/>
            <a:ext cx="699770" cy="2146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5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Mission1</a:t>
            </a:r>
            <a:endParaRPr sz="12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66901" y="1723883"/>
            <a:ext cx="588645" cy="589280"/>
          </a:xfrm>
          <a:custGeom>
            <a:avLst/>
            <a:gdLst/>
            <a:ahLst/>
            <a:cxnLst/>
            <a:rect l="l" t="t" r="r" b="b"/>
            <a:pathLst>
              <a:path w="588644" h="589279">
                <a:moveTo>
                  <a:pt x="294111" y="0"/>
                </a:moveTo>
                <a:lnTo>
                  <a:pt x="249092" y="3448"/>
                </a:lnTo>
                <a:lnTo>
                  <a:pt x="204929" y="13794"/>
                </a:lnTo>
                <a:lnTo>
                  <a:pt x="162479" y="31037"/>
                </a:lnTo>
                <a:lnTo>
                  <a:pt x="122598" y="55177"/>
                </a:lnTo>
                <a:lnTo>
                  <a:pt x="86143" y="86215"/>
                </a:lnTo>
                <a:lnTo>
                  <a:pt x="55131" y="122701"/>
                </a:lnTo>
                <a:lnTo>
                  <a:pt x="31011" y="162616"/>
                </a:lnTo>
                <a:lnTo>
                  <a:pt x="13782" y="205101"/>
                </a:lnTo>
                <a:lnTo>
                  <a:pt x="3445" y="249301"/>
                </a:lnTo>
                <a:lnTo>
                  <a:pt x="0" y="294358"/>
                </a:lnTo>
                <a:lnTo>
                  <a:pt x="3445" y="339415"/>
                </a:lnTo>
                <a:lnTo>
                  <a:pt x="13782" y="383614"/>
                </a:lnTo>
                <a:lnTo>
                  <a:pt x="31011" y="426100"/>
                </a:lnTo>
                <a:lnTo>
                  <a:pt x="55131" y="466014"/>
                </a:lnTo>
                <a:lnTo>
                  <a:pt x="86143" y="502499"/>
                </a:lnTo>
                <a:lnTo>
                  <a:pt x="122598" y="533537"/>
                </a:lnTo>
                <a:lnTo>
                  <a:pt x="162479" y="557677"/>
                </a:lnTo>
                <a:lnTo>
                  <a:pt x="204929" y="574920"/>
                </a:lnTo>
                <a:lnTo>
                  <a:pt x="249092" y="585266"/>
                </a:lnTo>
                <a:lnTo>
                  <a:pt x="294111" y="588715"/>
                </a:lnTo>
                <a:lnTo>
                  <a:pt x="339130" y="585266"/>
                </a:lnTo>
                <a:lnTo>
                  <a:pt x="383293" y="574920"/>
                </a:lnTo>
                <a:lnTo>
                  <a:pt x="425743" y="557677"/>
                </a:lnTo>
                <a:lnTo>
                  <a:pt x="465624" y="533537"/>
                </a:lnTo>
                <a:lnTo>
                  <a:pt x="502079" y="502499"/>
                </a:lnTo>
                <a:lnTo>
                  <a:pt x="533091" y="466014"/>
                </a:lnTo>
                <a:lnTo>
                  <a:pt x="557211" y="426100"/>
                </a:lnTo>
                <a:lnTo>
                  <a:pt x="574439" y="383614"/>
                </a:lnTo>
                <a:lnTo>
                  <a:pt x="584776" y="339415"/>
                </a:lnTo>
                <a:lnTo>
                  <a:pt x="588222" y="294358"/>
                </a:lnTo>
                <a:lnTo>
                  <a:pt x="584776" y="249301"/>
                </a:lnTo>
                <a:lnTo>
                  <a:pt x="574439" y="205101"/>
                </a:lnTo>
                <a:lnTo>
                  <a:pt x="557211" y="162616"/>
                </a:lnTo>
                <a:lnTo>
                  <a:pt x="533091" y="122701"/>
                </a:lnTo>
                <a:lnTo>
                  <a:pt x="502079" y="86215"/>
                </a:lnTo>
                <a:lnTo>
                  <a:pt x="465624" y="55177"/>
                </a:lnTo>
                <a:lnTo>
                  <a:pt x="425743" y="31037"/>
                </a:lnTo>
                <a:lnTo>
                  <a:pt x="383293" y="13794"/>
                </a:lnTo>
                <a:lnTo>
                  <a:pt x="339130" y="3448"/>
                </a:lnTo>
                <a:lnTo>
                  <a:pt x="294111" y="0"/>
                </a:lnTo>
                <a:close/>
              </a:path>
            </a:pathLst>
          </a:custGeom>
          <a:solidFill>
            <a:srgbClr val="1254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060575" y="1911138"/>
            <a:ext cx="201295" cy="2146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5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01</a:t>
            </a:r>
            <a:endParaRPr sz="12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47490" y="3718348"/>
            <a:ext cx="743585" cy="2146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5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Mission</a:t>
            </a:r>
            <a:r>
              <a:rPr sz="1250" b="1" spc="-5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5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2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841712" y="3080243"/>
            <a:ext cx="588645" cy="589280"/>
          </a:xfrm>
          <a:custGeom>
            <a:avLst/>
            <a:gdLst/>
            <a:ahLst/>
            <a:cxnLst/>
            <a:rect l="l" t="t" r="r" b="b"/>
            <a:pathLst>
              <a:path w="588645" h="589279">
                <a:moveTo>
                  <a:pt x="294111" y="0"/>
                </a:moveTo>
                <a:lnTo>
                  <a:pt x="249092" y="3448"/>
                </a:lnTo>
                <a:lnTo>
                  <a:pt x="204929" y="13794"/>
                </a:lnTo>
                <a:lnTo>
                  <a:pt x="162479" y="31037"/>
                </a:lnTo>
                <a:lnTo>
                  <a:pt x="122598" y="55177"/>
                </a:lnTo>
                <a:lnTo>
                  <a:pt x="86143" y="86215"/>
                </a:lnTo>
                <a:lnTo>
                  <a:pt x="55131" y="122701"/>
                </a:lnTo>
                <a:lnTo>
                  <a:pt x="31011" y="162616"/>
                </a:lnTo>
                <a:lnTo>
                  <a:pt x="13782" y="205101"/>
                </a:lnTo>
                <a:lnTo>
                  <a:pt x="3445" y="249301"/>
                </a:lnTo>
                <a:lnTo>
                  <a:pt x="0" y="294358"/>
                </a:lnTo>
                <a:lnTo>
                  <a:pt x="3445" y="339415"/>
                </a:lnTo>
                <a:lnTo>
                  <a:pt x="13782" y="383614"/>
                </a:lnTo>
                <a:lnTo>
                  <a:pt x="31011" y="426100"/>
                </a:lnTo>
                <a:lnTo>
                  <a:pt x="55131" y="466014"/>
                </a:lnTo>
                <a:lnTo>
                  <a:pt x="86143" y="502499"/>
                </a:lnTo>
                <a:lnTo>
                  <a:pt x="122598" y="533537"/>
                </a:lnTo>
                <a:lnTo>
                  <a:pt x="162479" y="557677"/>
                </a:lnTo>
                <a:lnTo>
                  <a:pt x="204929" y="574920"/>
                </a:lnTo>
                <a:lnTo>
                  <a:pt x="249092" y="585266"/>
                </a:lnTo>
                <a:lnTo>
                  <a:pt x="294111" y="588715"/>
                </a:lnTo>
                <a:lnTo>
                  <a:pt x="339130" y="585266"/>
                </a:lnTo>
                <a:lnTo>
                  <a:pt x="383293" y="574920"/>
                </a:lnTo>
                <a:lnTo>
                  <a:pt x="425743" y="557677"/>
                </a:lnTo>
                <a:lnTo>
                  <a:pt x="465624" y="533537"/>
                </a:lnTo>
                <a:lnTo>
                  <a:pt x="502079" y="502499"/>
                </a:lnTo>
                <a:lnTo>
                  <a:pt x="533091" y="466014"/>
                </a:lnTo>
                <a:lnTo>
                  <a:pt x="557211" y="426100"/>
                </a:lnTo>
                <a:lnTo>
                  <a:pt x="574439" y="383614"/>
                </a:lnTo>
                <a:lnTo>
                  <a:pt x="584776" y="339415"/>
                </a:lnTo>
                <a:lnTo>
                  <a:pt x="588222" y="294358"/>
                </a:lnTo>
                <a:lnTo>
                  <a:pt x="584776" y="249301"/>
                </a:lnTo>
                <a:lnTo>
                  <a:pt x="574439" y="205101"/>
                </a:lnTo>
                <a:lnTo>
                  <a:pt x="557211" y="162616"/>
                </a:lnTo>
                <a:lnTo>
                  <a:pt x="533091" y="122701"/>
                </a:lnTo>
                <a:lnTo>
                  <a:pt x="502079" y="86215"/>
                </a:lnTo>
                <a:lnTo>
                  <a:pt x="465624" y="55177"/>
                </a:lnTo>
                <a:lnTo>
                  <a:pt x="425743" y="31037"/>
                </a:lnTo>
                <a:lnTo>
                  <a:pt x="383293" y="13794"/>
                </a:lnTo>
                <a:lnTo>
                  <a:pt x="339130" y="3448"/>
                </a:lnTo>
                <a:lnTo>
                  <a:pt x="294111" y="0"/>
                </a:lnTo>
                <a:close/>
              </a:path>
            </a:pathLst>
          </a:custGeom>
          <a:solidFill>
            <a:srgbClr val="1B59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035175" y="3267498"/>
            <a:ext cx="201295" cy="2146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5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02</a:t>
            </a:r>
            <a:endParaRPr sz="12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41525" y="4680585"/>
            <a:ext cx="239395" cy="2032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5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03</a:t>
            </a:r>
            <a:endParaRPr sz="12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331200" y="3807248"/>
            <a:ext cx="743585" cy="2146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5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Mission</a:t>
            </a:r>
            <a:r>
              <a:rPr sz="1250" b="1" spc="-5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5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endParaRPr sz="12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Zone de texte 19"/>
          <p:cNvSpPr txBox="1"/>
          <p:nvPr/>
        </p:nvSpPr>
        <p:spPr>
          <a:xfrm>
            <a:off x="2506345" y="1696085"/>
            <a:ext cx="6216015" cy="6451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p>
            <a:r>
              <a:rPr lang="fr-FR" altLang="en-US" b="1">
                <a:solidFill>
                  <a:schemeClr val="bg1"/>
                </a:solidFill>
                <a:highlight>
                  <a:srgbClr val="808080"/>
                </a:highlight>
              </a:rPr>
              <a:t>Quantile</a:t>
            </a:r>
            <a:r>
              <a:rPr lang="fr-FR" altLang="en-US">
                <a:solidFill>
                  <a:schemeClr val="bg1"/>
                </a:solidFill>
                <a:highlight>
                  <a:srgbClr val="808080"/>
                </a:highlight>
              </a:rPr>
              <a:t> : sont les valeurs qui divisent un jeu de données en intervalles contenant le même nombre de données.</a:t>
            </a:r>
            <a:endParaRPr lang="fr-FR" altLang="en-US"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  <p:sp>
        <p:nvSpPr>
          <p:cNvPr id="21" name="Zone de texte 20"/>
          <p:cNvSpPr txBox="1"/>
          <p:nvPr/>
        </p:nvSpPr>
        <p:spPr>
          <a:xfrm>
            <a:off x="2496185" y="2943225"/>
            <a:ext cx="6236970" cy="92202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p>
            <a:r>
              <a:rPr lang="fr-FR" altLang="en-US" b="1">
                <a:solidFill>
                  <a:schemeClr val="bg1"/>
                </a:solidFill>
                <a:highlight>
                  <a:srgbClr val="808080"/>
                </a:highlight>
              </a:rPr>
              <a:t>PPP</a:t>
            </a:r>
            <a:r>
              <a:rPr lang="fr-FR" altLang="en-US">
                <a:solidFill>
                  <a:schemeClr val="bg1"/>
                </a:solidFill>
                <a:highlight>
                  <a:srgbClr val="808080"/>
                </a:highlight>
              </a:rPr>
              <a:t>: La parité de pouvoir d'achat (PPA) est un taux de conversion monétaire qui permet d'exprimer dans une unité commune les pouvoirs d'achat des différentes monnaies</a:t>
            </a:r>
            <a:r>
              <a:rPr lang="fr-FR" altLang="en-US"/>
              <a:t>.</a:t>
            </a:r>
            <a:endParaRPr lang="fr-F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81500" y="337701"/>
            <a:ext cx="1941195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dirty="0"/>
              <a:t>Indice de</a:t>
            </a:r>
            <a:r>
              <a:rPr sz="2550" spc="-55" dirty="0"/>
              <a:t> </a:t>
            </a:r>
            <a:r>
              <a:rPr sz="2550" dirty="0"/>
              <a:t>gini</a:t>
            </a:r>
            <a:endParaRPr sz="2550"/>
          </a:p>
        </p:txBody>
      </p:sp>
      <p:sp>
        <p:nvSpPr>
          <p:cNvPr id="3" name="object 3"/>
          <p:cNvSpPr txBox="1"/>
          <p:nvPr/>
        </p:nvSpPr>
        <p:spPr>
          <a:xfrm>
            <a:off x="9753600" y="15637"/>
            <a:ext cx="222885" cy="2273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Arial" panose="020B0604020202020204"/>
                <a:cs typeface="Arial" panose="020B0604020202020204"/>
              </a:rPr>
              <a:t>2</a:t>
            </a:r>
            <a:r>
              <a:rPr lang="fr-FR" sz="1400" spc="-5" dirty="0">
                <a:latin typeface="Arial" panose="020B0604020202020204"/>
                <a:cs typeface="Arial" panose="020B0604020202020204"/>
              </a:rPr>
              <a:t>0</a:t>
            </a:r>
            <a:endParaRPr lang="fr-FR" sz="1400" spc="-5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80098" y="5810114"/>
            <a:ext cx="5367608" cy="158677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504440" y="5848455"/>
            <a:ext cx="1998858" cy="12660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33982" y="5858310"/>
            <a:ext cx="1939772" cy="12069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09640" y="5819969"/>
            <a:ext cx="5308523" cy="15276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734300" y="6306502"/>
            <a:ext cx="1540510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spc="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Les 5</a:t>
            </a:r>
            <a:r>
              <a:rPr sz="1850" spc="-8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50" spc="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derniers</a:t>
            </a:r>
            <a:endParaRPr sz="1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823346" y="6445874"/>
            <a:ext cx="658495" cy="0"/>
          </a:xfrm>
          <a:custGeom>
            <a:avLst/>
            <a:gdLst/>
            <a:ahLst/>
            <a:cxnLst/>
            <a:rect l="l" t="t" r="r" b="b"/>
            <a:pathLst>
              <a:path w="658495">
                <a:moveTo>
                  <a:pt x="658096" y="0"/>
                </a:moveTo>
                <a:lnTo>
                  <a:pt x="9847" y="0"/>
                </a:lnTo>
                <a:lnTo>
                  <a:pt x="0" y="0"/>
                </a:lnTo>
              </a:path>
            </a:pathLst>
          </a:custGeom>
          <a:ln w="197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738658" y="6398566"/>
            <a:ext cx="94615" cy="94615"/>
          </a:xfrm>
          <a:custGeom>
            <a:avLst/>
            <a:gdLst/>
            <a:ahLst/>
            <a:cxnLst/>
            <a:rect l="l" t="t" r="r" b="b"/>
            <a:pathLst>
              <a:path w="94615" h="94614">
                <a:moveTo>
                  <a:pt x="94534" y="0"/>
                </a:moveTo>
                <a:lnTo>
                  <a:pt x="0" y="47307"/>
                </a:lnTo>
                <a:lnTo>
                  <a:pt x="94534" y="94614"/>
                </a:lnTo>
                <a:lnTo>
                  <a:pt x="945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49213" y="3832479"/>
            <a:ext cx="5367608" cy="12660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78755" y="3842335"/>
            <a:ext cx="5308523" cy="12069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65485" y="3166306"/>
            <a:ext cx="2354145" cy="6751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95027" y="3176162"/>
            <a:ext cx="2295060" cy="61606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231900" y="3322002"/>
            <a:ext cx="1024255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spc="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La</a:t>
            </a:r>
            <a:r>
              <a:rPr sz="1850" spc="-7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50" spc="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france</a:t>
            </a:r>
            <a:endParaRPr sz="1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49382" y="3876040"/>
            <a:ext cx="5189612" cy="11557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225689" y="3066685"/>
            <a:ext cx="2470430" cy="10447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255231" y="3076540"/>
            <a:ext cx="2411346" cy="9855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7404100" y="3271202"/>
            <a:ext cx="2114550" cy="58864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762000" marR="5080" indent="-749300">
              <a:lnSpc>
                <a:spcPts val="2200"/>
              </a:lnSpc>
              <a:spcBef>
                <a:spcPts val="200"/>
              </a:spcBef>
            </a:pPr>
            <a:r>
              <a:rPr sz="1850" spc="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La moyenne </a:t>
            </a:r>
            <a:r>
              <a:rPr sz="185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est</a:t>
            </a:r>
            <a:r>
              <a:rPr sz="1850" spc="-7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50" spc="3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de:  </a:t>
            </a:r>
            <a:r>
              <a:rPr sz="1850" spc="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38,35</a:t>
            </a:r>
            <a:endParaRPr sz="1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238124" y="1078071"/>
            <a:ext cx="5587168" cy="169991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267666" y="1087927"/>
            <a:ext cx="5528082" cy="16407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13766" y="1509468"/>
            <a:ext cx="1998858" cy="12660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43308" y="1519322"/>
            <a:ext cx="1939772" cy="12069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609600" y="1963102"/>
            <a:ext cx="1597660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spc="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Les 5</a:t>
            </a:r>
            <a:r>
              <a:rPr sz="1850" spc="-7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premiers</a:t>
            </a:r>
            <a:endParaRPr sz="1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412892" y="2122778"/>
            <a:ext cx="757555" cy="0"/>
          </a:xfrm>
          <a:custGeom>
            <a:avLst/>
            <a:gdLst/>
            <a:ahLst/>
            <a:cxnLst/>
            <a:rect l="l" t="t" r="r" b="b"/>
            <a:pathLst>
              <a:path w="757555">
                <a:moveTo>
                  <a:pt x="0" y="0"/>
                </a:moveTo>
                <a:lnTo>
                  <a:pt x="747276" y="0"/>
                </a:lnTo>
                <a:lnTo>
                  <a:pt x="757123" y="0"/>
                </a:lnTo>
              </a:path>
            </a:pathLst>
          </a:custGeom>
          <a:ln w="197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160167" y="2075470"/>
            <a:ext cx="94615" cy="94615"/>
          </a:xfrm>
          <a:custGeom>
            <a:avLst/>
            <a:gdLst/>
            <a:ahLst/>
            <a:cxnLst/>
            <a:rect l="l" t="t" r="r" b="b"/>
            <a:pathLst>
              <a:path w="94614" h="94614">
                <a:moveTo>
                  <a:pt x="0" y="0"/>
                </a:moveTo>
                <a:lnTo>
                  <a:pt x="0" y="94615"/>
                </a:lnTo>
                <a:lnTo>
                  <a:pt x="94536" y="4730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333503" y="1147093"/>
            <a:ext cx="5395640" cy="152504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753600" y="15637"/>
            <a:ext cx="222885" cy="2273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400">
                <a:latin typeface="Arial" panose="020B0604020202020204"/>
                <a:cs typeface="Arial" panose="020B0604020202020204"/>
              </a:rPr>
              <a:t>21</a:t>
            </a:r>
            <a:endParaRPr lang="fr-FR"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0543" y="2486235"/>
            <a:ext cx="7683500" cy="3658870"/>
          </a:xfrm>
          <a:custGeom>
            <a:avLst/>
            <a:gdLst/>
            <a:ahLst/>
            <a:cxnLst/>
            <a:rect l="l" t="t" r="r" b="b"/>
            <a:pathLst>
              <a:path w="7683500" h="3658870">
                <a:moveTo>
                  <a:pt x="7567933" y="0"/>
                </a:moveTo>
                <a:lnTo>
                  <a:pt x="115478" y="0"/>
                </a:lnTo>
                <a:lnTo>
                  <a:pt x="70529" y="9082"/>
                </a:lnTo>
                <a:lnTo>
                  <a:pt x="33822" y="33851"/>
                </a:lnTo>
                <a:lnTo>
                  <a:pt x="9074" y="70588"/>
                </a:lnTo>
                <a:lnTo>
                  <a:pt x="0" y="115575"/>
                </a:lnTo>
                <a:lnTo>
                  <a:pt x="0" y="3542873"/>
                </a:lnTo>
                <a:lnTo>
                  <a:pt x="9074" y="3587860"/>
                </a:lnTo>
                <a:lnTo>
                  <a:pt x="33822" y="3624597"/>
                </a:lnTo>
                <a:lnTo>
                  <a:pt x="70529" y="3649365"/>
                </a:lnTo>
                <a:lnTo>
                  <a:pt x="115478" y="3658448"/>
                </a:lnTo>
                <a:lnTo>
                  <a:pt x="7567933" y="3658448"/>
                </a:lnTo>
                <a:lnTo>
                  <a:pt x="7612883" y="3649365"/>
                </a:lnTo>
                <a:lnTo>
                  <a:pt x="7649589" y="3624597"/>
                </a:lnTo>
                <a:lnTo>
                  <a:pt x="7674337" y="3587860"/>
                </a:lnTo>
                <a:lnTo>
                  <a:pt x="7683412" y="3542873"/>
                </a:lnTo>
                <a:lnTo>
                  <a:pt x="7683412" y="115575"/>
                </a:lnTo>
                <a:lnTo>
                  <a:pt x="7674337" y="70588"/>
                </a:lnTo>
                <a:lnTo>
                  <a:pt x="7649589" y="33851"/>
                </a:lnTo>
                <a:lnTo>
                  <a:pt x="7612883" y="9082"/>
                </a:lnTo>
                <a:lnTo>
                  <a:pt x="7567933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229100" y="3772587"/>
            <a:ext cx="2240915" cy="546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Missions</a:t>
            </a:r>
            <a:r>
              <a:rPr b="1" spc="-6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b="1" spc="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endParaRPr b="1" spc="5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59200" y="337701"/>
            <a:ext cx="3162935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spc="-5" dirty="0"/>
              <a:t>Coefficient</a:t>
            </a:r>
            <a:r>
              <a:rPr sz="2550" spc="-20" dirty="0"/>
              <a:t> </a:t>
            </a:r>
            <a:r>
              <a:rPr sz="2550" dirty="0"/>
              <a:t>d’élasticité</a:t>
            </a:r>
            <a:endParaRPr sz="2550"/>
          </a:p>
        </p:txBody>
      </p:sp>
      <p:sp>
        <p:nvSpPr>
          <p:cNvPr id="3" name="object 3"/>
          <p:cNvSpPr txBox="1"/>
          <p:nvPr/>
        </p:nvSpPr>
        <p:spPr>
          <a:xfrm>
            <a:off x="9753600" y="15637"/>
            <a:ext cx="22288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Arial" panose="020B0604020202020204"/>
                <a:cs typeface="Arial" panose="020B0604020202020204"/>
              </a:rPr>
              <a:t>22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9460" y="3083002"/>
            <a:ext cx="7478470" cy="168203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60812" y="3054514"/>
            <a:ext cx="7572375" cy="1705610"/>
          </a:xfrm>
          <a:custGeom>
            <a:avLst/>
            <a:gdLst/>
            <a:ahLst/>
            <a:cxnLst/>
            <a:rect l="l" t="t" r="r" b="b"/>
            <a:pathLst>
              <a:path w="7572375" h="1705610">
                <a:moveTo>
                  <a:pt x="0" y="0"/>
                </a:moveTo>
                <a:lnTo>
                  <a:pt x="0" y="1705349"/>
                </a:lnTo>
                <a:lnTo>
                  <a:pt x="7571774" y="1705349"/>
                </a:lnTo>
                <a:lnTo>
                  <a:pt x="7571774" y="0"/>
                </a:lnTo>
                <a:lnTo>
                  <a:pt x="0" y="0"/>
                </a:lnTo>
                <a:close/>
              </a:path>
            </a:pathLst>
          </a:custGeom>
          <a:ln w="19710">
            <a:solidFill>
              <a:srgbClr val="51A7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50369" y="1872009"/>
            <a:ext cx="760095" cy="924560"/>
          </a:xfrm>
          <a:prstGeom prst="rect">
            <a:avLst/>
          </a:prstGeom>
          <a:solidFill>
            <a:srgbClr val="287DBA"/>
          </a:solidFill>
        </p:spPr>
        <p:txBody>
          <a:bodyPr vert="horz" wrap="square" lIns="0" tIns="251460" rIns="0" bIns="0" rtlCol="0">
            <a:spAutoFit/>
          </a:bodyPr>
          <a:lstStyle/>
          <a:p>
            <a:pPr marL="196850">
              <a:lnSpc>
                <a:spcPct val="100000"/>
              </a:lnSpc>
              <a:spcBef>
                <a:spcPts val="1980"/>
              </a:spcBef>
            </a:pPr>
            <a:r>
              <a:rPr sz="2600" b="1" spc="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01</a:t>
            </a:r>
            <a:endParaRPr sz="2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76263" y="1887593"/>
            <a:ext cx="760095" cy="924560"/>
          </a:xfrm>
          <a:prstGeom prst="rect">
            <a:avLst/>
          </a:prstGeom>
          <a:solidFill>
            <a:srgbClr val="1A70C0"/>
          </a:solidFill>
        </p:spPr>
        <p:txBody>
          <a:bodyPr vert="horz" wrap="square" lIns="0" tIns="260985" rIns="0" bIns="0" rtlCol="0">
            <a:spAutoFit/>
          </a:bodyPr>
          <a:lstStyle/>
          <a:p>
            <a:pPr marL="187325">
              <a:lnSpc>
                <a:spcPct val="100000"/>
              </a:lnSpc>
              <a:spcBef>
                <a:spcPts val="2055"/>
              </a:spcBef>
            </a:pPr>
            <a:r>
              <a:rPr sz="2600" b="1" spc="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02</a:t>
            </a:r>
            <a:endParaRPr sz="2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10206" y="1872009"/>
            <a:ext cx="4023360" cy="924560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 marL="123190">
              <a:lnSpc>
                <a:spcPct val="100000"/>
              </a:lnSpc>
            </a:pPr>
            <a:r>
              <a:rPr sz="1400" b="1" spc="-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Il existe 5 années</a:t>
            </a:r>
            <a:r>
              <a:rPr sz="1400" b="1" spc="-1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différentes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36099" y="1887593"/>
            <a:ext cx="4023360" cy="924560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550">
              <a:latin typeface="Times New Roman" panose="02020603050405020304"/>
              <a:cs typeface="Times New Roman" panose="02020603050405020304"/>
            </a:endParaRPr>
          </a:p>
          <a:p>
            <a:pPr marL="126365" marR="687705">
              <a:lnSpc>
                <a:spcPct val="101000"/>
              </a:lnSpc>
              <a:spcBef>
                <a:spcPts val="5"/>
              </a:spcBef>
            </a:pPr>
            <a:r>
              <a:rPr sz="1400" b="1" spc="-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Sur les 5 années il n’y a </a:t>
            </a:r>
            <a:r>
              <a:rPr sz="1400" b="1" spc="-10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qu’une </a:t>
            </a:r>
            <a:r>
              <a:rPr sz="1400" b="1" spc="-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valeur  </a:t>
            </a:r>
            <a:r>
              <a:rPr sz="1400" b="1" spc="-10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renseigné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35268" y="5162303"/>
            <a:ext cx="760095" cy="924560"/>
          </a:xfrm>
          <a:prstGeom prst="rect">
            <a:avLst/>
          </a:prstGeom>
          <a:solidFill>
            <a:srgbClr val="3FB1F1"/>
          </a:solidFill>
        </p:spPr>
        <p:txBody>
          <a:bodyPr vert="horz" wrap="square" lIns="0" tIns="262890" rIns="0" bIns="0" rtlCol="0">
            <a:spAutoFit/>
          </a:bodyPr>
          <a:lstStyle/>
          <a:p>
            <a:pPr marL="200025">
              <a:lnSpc>
                <a:spcPct val="100000"/>
              </a:lnSpc>
              <a:spcBef>
                <a:spcPts val="2070"/>
              </a:spcBef>
            </a:pPr>
            <a:r>
              <a:rPr sz="2600" b="1" spc="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03</a:t>
            </a:r>
            <a:endParaRPr sz="2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95104" y="5162303"/>
            <a:ext cx="4023360" cy="924560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0" rIns="0" bIns="0" rtlCol="0">
            <a:spAutoFit/>
          </a:bodyPr>
          <a:lstStyle/>
          <a:p>
            <a:pPr marL="36830">
              <a:lnSpc>
                <a:spcPts val="1450"/>
              </a:lnSpc>
            </a:pPr>
            <a:r>
              <a:rPr sz="1400" b="1" spc="-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Mais </a:t>
            </a:r>
            <a:r>
              <a:rPr sz="1400" b="1" spc="-10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nous </a:t>
            </a:r>
            <a:r>
              <a:rPr sz="1400" b="1" spc="-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avons des infos utiles</a:t>
            </a:r>
            <a:r>
              <a:rPr sz="1400" b="1" spc="-1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: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36830">
              <a:lnSpc>
                <a:spcPct val="100000"/>
              </a:lnSpc>
              <a:spcBef>
                <a:spcPts val="320"/>
              </a:spcBef>
            </a:pPr>
            <a:r>
              <a:rPr sz="1400" b="1" spc="-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-region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36830">
              <a:lnSpc>
                <a:spcPct val="100000"/>
              </a:lnSpc>
              <a:spcBef>
                <a:spcPts val="320"/>
              </a:spcBef>
            </a:pPr>
            <a:r>
              <a:rPr sz="1400" b="1" spc="-10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-incgroup4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36830">
              <a:lnSpc>
                <a:spcPts val="1505"/>
              </a:lnSpc>
              <a:spcBef>
                <a:spcPts val="320"/>
              </a:spcBef>
            </a:pPr>
            <a:r>
              <a:rPr sz="1400" b="1" spc="-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-IGEincome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59200" y="337701"/>
            <a:ext cx="3162935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spc="-5" dirty="0"/>
              <a:t>Coefficient</a:t>
            </a:r>
            <a:r>
              <a:rPr sz="2550" spc="-20" dirty="0"/>
              <a:t> </a:t>
            </a:r>
            <a:r>
              <a:rPr sz="2550" dirty="0"/>
              <a:t>d’élasticité</a:t>
            </a:r>
            <a:endParaRPr sz="2550"/>
          </a:p>
        </p:txBody>
      </p:sp>
      <p:sp>
        <p:nvSpPr>
          <p:cNvPr id="3" name="object 3"/>
          <p:cNvSpPr txBox="1"/>
          <p:nvPr/>
        </p:nvSpPr>
        <p:spPr>
          <a:xfrm>
            <a:off x="9753600" y="15637"/>
            <a:ext cx="22288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Arial" panose="020B0604020202020204"/>
                <a:cs typeface="Arial" panose="020B0604020202020204"/>
              </a:rPr>
              <a:t>23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96831" y="1318621"/>
            <a:ext cx="3225339" cy="355666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8897" y="1277668"/>
            <a:ext cx="3418204" cy="3614420"/>
          </a:xfrm>
          <a:custGeom>
            <a:avLst/>
            <a:gdLst/>
            <a:ahLst/>
            <a:cxnLst/>
            <a:rect l="l" t="t" r="r" b="b"/>
            <a:pathLst>
              <a:path w="3418204" h="3614420">
                <a:moveTo>
                  <a:pt x="0" y="0"/>
                </a:moveTo>
                <a:lnTo>
                  <a:pt x="0" y="3614280"/>
                </a:lnTo>
                <a:lnTo>
                  <a:pt x="3417684" y="3614280"/>
                </a:lnTo>
                <a:lnTo>
                  <a:pt x="3417684" y="0"/>
                </a:lnTo>
                <a:lnTo>
                  <a:pt x="0" y="0"/>
                </a:lnTo>
                <a:close/>
              </a:path>
            </a:pathLst>
          </a:custGeom>
          <a:ln w="19702">
            <a:solidFill>
              <a:srgbClr val="51A7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913037" y="4204929"/>
            <a:ext cx="4023360" cy="1009650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Times New Roman" panose="02020603050405020304"/>
              <a:cs typeface="Times New Roman" panose="02020603050405020304"/>
            </a:endParaRPr>
          </a:p>
          <a:p>
            <a:pPr marL="81280" marR="791845">
              <a:lnSpc>
                <a:spcPct val="101000"/>
              </a:lnSpc>
            </a:pPr>
            <a:r>
              <a:rPr sz="1400" b="1" spc="-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On va utiliser le tableau </a:t>
            </a:r>
            <a:r>
              <a:rPr sz="1400" b="1" spc="-10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qu’on nous </a:t>
            </a:r>
            <a:r>
              <a:rPr sz="1400" b="1" spc="-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a  </a:t>
            </a:r>
            <a:r>
              <a:rPr sz="1400" b="1" spc="-10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donné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35196" y="1250579"/>
            <a:ext cx="4023360" cy="1009650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 marL="115570">
              <a:lnSpc>
                <a:spcPct val="100000"/>
              </a:lnSpc>
            </a:pPr>
            <a:r>
              <a:rPr sz="1400" b="1" spc="-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On a juste </a:t>
            </a:r>
            <a:r>
              <a:rPr sz="1400" b="1" spc="-10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une </a:t>
            </a:r>
            <a:r>
              <a:rPr sz="1400" b="1" spc="-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petite valeur en</a:t>
            </a:r>
            <a:r>
              <a:rPr sz="1400" b="1" spc="-1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NAN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5539" y="5501470"/>
            <a:ext cx="6883375" cy="17181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31639" y="2394638"/>
            <a:ext cx="3392804" cy="210185"/>
          </a:xfrm>
          <a:custGeom>
            <a:avLst/>
            <a:gdLst/>
            <a:ahLst/>
            <a:cxnLst/>
            <a:rect l="l" t="t" r="r" b="b"/>
            <a:pathLst>
              <a:path w="3392804" h="210185">
                <a:moveTo>
                  <a:pt x="0" y="0"/>
                </a:moveTo>
                <a:lnTo>
                  <a:pt x="3392201" y="0"/>
                </a:lnTo>
                <a:lnTo>
                  <a:pt x="3392201" y="210011"/>
                </a:lnTo>
                <a:lnTo>
                  <a:pt x="0" y="21001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60600" y="351329"/>
            <a:ext cx="6178550" cy="368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dirty="0"/>
              <a:t>Préparation du jeu de données pour la mission</a:t>
            </a:r>
            <a:r>
              <a:rPr sz="2250" spc="-70" dirty="0"/>
              <a:t> </a:t>
            </a:r>
            <a:r>
              <a:rPr sz="2250" dirty="0"/>
              <a:t>3</a:t>
            </a:r>
            <a:endParaRPr sz="2250"/>
          </a:p>
        </p:txBody>
      </p:sp>
      <p:sp>
        <p:nvSpPr>
          <p:cNvPr id="3" name="object 3"/>
          <p:cNvSpPr txBox="1"/>
          <p:nvPr/>
        </p:nvSpPr>
        <p:spPr>
          <a:xfrm>
            <a:off x="9753600" y="15637"/>
            <a:ext cx="22288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Arial" panose="020B0604020202020204"/>
                <a:cs typeface="Arial" panose="020B0604020202020204"/>
              </a:rPr>
              <a:t>24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8348" y="3674745"/>
            <a:ext cx="1853564" cy="305435"/>
          </a:xfrm>
          <a:custGeom>
            <a:avLst/>
            <a:gdLst/>
            <a:ahLst/>
            <a:cxnLst/>
            <a:rect l="l" t="t" r="r" b="b"/>
            <a:pathLst>
              <a:path w="1853564" h="305435">
                <a:moveTo>
                  <a:pt x="1802767" y="0"/>
                </a:moveTo>
                <a:lnTo>
                  <a:pt x="50769" y="0"/>
                </a:lnTo>
                <a:lnTo>
                  <a:pt x="31007" y="3993"/>
                </a:lnTo>
                <a:lnTo>
                  <a:pt x="14870" y="14882"/>
                </a:lnTo>
                <a:lnTo>
                  <a:pt x="3989" y="31034"/>
                </a:lnTo>
                <a:lnTo>
                  <a:pt x="0" y="50812"/>
                </a:lnTo>
                <a:lnTo>
                  <a:pt x="0" y="304869"/>
                </a:lnTo>
                <a:lnTo>
                  <a:pt x="1853537" y="304869"/>
                </a:lnTo>
                <a:lnTo>
                  <a:pt x="1853537" y="50812"/>
                </a:lnTo>
                <a:lnTo>
                  <a:pt x="1849547" y="31034"/>
                </a:lnTo>
                <a:lnTo>
                  <a:pt x="1838667" y="14882"/>
                </a:lnTo>
                <a:lnTo>
                  <a:pt x="1822529" y="3993"/>
                </a:lnTo>
                <a:lnTo>
                  <a:pt x="1802767" y="0"/>
                </a:lnTo>
                <a:close/>
              </a:path>
            </a:pathLst>
          </a:custGeom>
          <a:solidFill>
            <a:srgbClr val="3FB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47800" y="3711337"/>
            <a:ext cx="68580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DataSet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8348" y="3979616"/>
            <a:ext cx="1853564" cy="767715"/>
          </a:xfrm>
          <a:prstGeom prst="rect">
            <a:avLst/>
          </a:prstGeom>
          <a:solidFill>
            <a:srgbClr val="4FCAFB"/>
          </a:solidFill>
        </p:spPr>
        <p:txBody>
          <a:bodyPr vert="horz" wrap="square" lIns="0" tIns="7620" rIns="0" bIns="0" rtlCol="0">
            <a:spAutoFit/>
          </a:bodyPr>
          <a:lstStyle/>
          <a:p>
            <a:pPr marL="198120" marR="184150" algn="ctr">
              <a:lnSpc>
                <a:spcPct val="102000"/>
              </a:lnSpc>
              <a:spcBef>
                <a:spcPts val="60"/>
              </a:spcBef>
            </a:pPr>
            <a:r>
              <a:rPr sz="900" spc="1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Si </a:t>
            </a:r>
            <a:r>
              <a:rPr sz="900" spc="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coeff </a:t>
            </a:r>
            <a:r>
              <a:rPr sz="900" spc="1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ancient n’existe</a:t>
            </a:r>
            <a:r>
              <a:rPr sz="900" spc="-3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00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pas  </a:t>
            </a:r>
            <a:r>
              <a:rPr sz="900" spc="1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alors </a:t>
            </a:r>
            <a:r>
              <a:rPr sz="900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on met </a:t>
            </a:r>
            <a:r>
              <a:rPr sz="900" spc="1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le </a:t>
            </a:r>
            <a:r>
              <a:rPr sz="900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nouveau  uniquement.</a:t>
            </a:r>
            <a:endParaRPr sz="9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89298" y="4187368"/>
            <a:ext cx="1853564" cy="305435"/>
          </a:xfrm>
          <a:custGeom>
            <a:avLst/>
            <a:gdLst/>
            <a:ahLst/>
            <a:cxnLst/>
            <a:rect l="l" t="t" r="r" b="b"/>
            <a:pathLst>
              <a:path w="1853564" h="305435">
                <a:moveTo>
                  <a:pt x="1802767" y="0"/>
                </a:moveTo>
                <a:lnTo>
                  <a:pt x="50769" y="0"/>
                </a:lnTo>
                <a:lnTo>
                  <a:pt x="31007" y="3993"/>
                </a:lnTo>
                <a:lnTo>
                  <a:pt x="14870" y="14882"/>
                </a:lnTo>
                <a:lnTo>
                  <a:pt x="3989" y="31034"/>
                </a:lnTo>
                <a:lnTo>
                  <a:pt x="0" y="50812"/>
                </a:lnTo>
                <a:lnTo>
                  <a:pt x="0" y="304869"/>
                </a:lnTo>
                <a:lnTo>
                  <a:pt x="1853537" y="304869"/>
                </a:lnTo>
                <a:lnTo>
                  <a:pt x="1853537" y="50812"/>
                </a:lnTo>
                <a:lnTo>
                  <a:pt x="1849547" y="31034"/>
                </a:lnTo>
                <a:lnTo>
                  <a:pt x="1838666" y="14882"/>
                </a:lnTo>
                <a:lnTo>
                  <a:pt x="1822529" y="3993"/>
                </a:lnTo>
                <a:lnTo>
                  <a:pt x="1802767" y="0"/>
                </a:lnTo>
                <a:close/>
              </a:path>
            </a:pathLst>
          </a:custGeom>
          <a:solidFill>
            <a:srgbClr val="31A1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454400" y="4219337"/>
            <a:ext cx="171958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On multiplie par</a:t>
            </a:r>
            <a:r>
              <a:rPr sz="1400" b="1" spc="-7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500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68348" y="2071546"/>
            <a:ext cx="1853564" cy="305435"/>
          </a:xfrm>
          <a:custGeom>
            <a:avLst/>
            <a:gdLst/>
            <a:ahLst/>
            <a:cxnLst/>
            <a:rect l="l" t="t" r="r" b="b"/>
            <a:pathLst>
              <a:path w="1853564" h="305435">
                <a:moveTo>
                  <a:pt x="1802767" y="0"/>
                </a:moveTo>
                <a:lnTo>
                  <a:pt x="50769" y="0"/>
                </a:lnTo>
                <a:lnTo>
                  <a:pt x="31007" y="3993"/>
                </a:lnTo>
                <a:lnTo>
                  <a:pt x="14870" y="14882"/>
                </a:lnTo>
                <a:lnTo>
                  <a:pt x="3989" y="31034"/>
                </a:lnTo>
                <a:lnTo>
                  <a:pt x="0" y="50812"/>
                </a:lnTo>
                <a:lnTo>
                  <a:pt x="0" y="304869"/>
                </a:lnTo>
                <a:lnTo>
                  <a:pt x="1853537" y="304869"/>
                </a:lnTo>
                <a:lnTo>
                  <a:pt x="1853537" y="50812"/>
                </a:lnTo>
                <a:lnTo>
                  <a:pt x="1849547" y="31034"/>
                </a:lnTo>
                <a:lnTo>
                  <a:pt x="1838667" y="14882"/>
                </a:lnTo>
                <a:lnTo>
                  <a:pt x="1822529" y="3993"/>
                </a:lnTo>
                <a:lnTo>
                  <a:pt x="1802767" y="0"/>
                </a:lnTo>
                <a:close/>
              </a:path>
            </a:pathLst>
          </a:custGeom>
          <a:solidFill>
            <a:srgbClr val="1A7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231900" y="2111137"/>
            <a:ext cx="111887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coeff</a:t>
            </a:r>
            <a:r>
              <a:rPr sz="1400" b="1" spc="-7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ancient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8348" y="2376419"/>
            <a:ext cx="1853564" cy="767715"/>
          </a:xfrm>
          <a:prstGeom prst="rect">
            <a:avLst/>
          </a:prstGeom>
          <a:solidFill>
            <a:srgbClr val="2295FF"/>
          </a:solidFill>
        </p:spPr>
        <p:txBody>
          <a:bodyPr vert="horz" wrap="square" lIns="0" tIns="10795" rIns="0" bIns="0" rtlCol="0">
            <a:spAutoFit/>
          </a:bodyPr>
          <a:lstStyle/>
          <a:p>
            <a:pPr marL="248920" marR="251460" algn="ctr">
              <a:lnSpc>
                <a:spcPct val="102000"/>
              </a:lnSpc>
              <a:spcBef>
                <a:spcPts val="85"/>
              </a:spcBef>
            </a:pPr>
            <a:r>
              <a:rPr sz="900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Correspond au</a:t>
            </a:r>
            <a:r>
              <a:rPr sz="900" spc="-8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00" spc="1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coefficient  renseigné </a:t>
            </a:r>
            <a:r>
              <a:rPr sz="900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à </a:t>
            </a:r>
            <a:r>
              <a:rPr sz="900" spc="1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la </a:t>
            </a:r>
            <a:r>
              <a:rPr sz="900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base dans  </a:t>
            </a:r>
            <a:r>
              <a:rPr sz="900" spc="1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notre jeu </a:t>
            </a:r>
            <a:r>
              <a:rPr sz="900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de</a:t>
            </a:r>
            <a:r>
              <a:rPr sz="900" spc="-3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00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données</a:t>
            </a:r>
            <a:endParaRPr sz="9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68348" y="5267431"/>
            <a:ext cx="1853564" cy="305435"/>
          </a:xfrm>
          <a:custGeom>
            <a:avLst/>
            <a:gdLst/>
            <a:ahLst/>
            <a:cxnLst/>
            <a:rect l="l" t="t" r="r" b="b"/>
            <a:pathLst>
              <a:path w="1853564" h="305435">
                <a:moveTo>
                  <a:pt x="1802767" y="0"/>
                </a:moveTo>
                <a:lnTo>
                  <a:pt x="50769" y="0"/>
                </a:lnTo>
                <a:lnTo>
                  <a:pt x="31007" y="3993"/>
                </a:lnTo>
                <a:lnTo>
                  <a:pt x="14870" y="14882"/>
                </a:lnTo>
                <a:lnTo>
                  <a:pt x="3989" y="31033"/>
                </a:lnTo>
                <a:lnTo>
                  <a:pt x="0" y="50811"/>
                </a:lnTo>
                <a:lnTo>
                  <a:pt x="0" y="304868"/>
                </a:lnTo>
                <a:lnTo>
                  <a:pt x="1853537" y="304868"/>
                </a:lnTo>
                <a:lnTo>
                  <a:pt x="1853537" y="50811"/>
                </a:lnTo>
                <a:lnTo>
                  <a:pt x="1849547" y="31033"/>
                </a:lnTo>
                <a:lnTo>
                  <a:pt x="1838667" y="14882"/>
                </a:lnTo>
                <a:lnTo>
                  <a:pt x="1822529" y="3993"/>
                </a:lnTo>
                <a:lnTo>
                  <a:pt x="1802767" y="0"/>
                </a:lnTo>
                <a:close/>
              </a:path>
            </a:pathLst>
          </a:custGeom>
          <a:solidFill>
            <a:srgbClr val="328E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181100" y="5298837"/>
            <a:ext cx="122745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coeff</a:t>
            </a:r>
            <a:r>
              <a:rPr sz="1400" b="1" spc="-7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nouveau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68348" y="5572302"/>
            <a:ext cx="1853564" cy="767715"/>
          </a:xfrm>
          <a:prstGeom prst="rect">
            <a:avLst/>
          </a:prstGeom>
          <a:solidFill>
            <a:srgbClr val="4EC8FB"/>
          </a:solidFill>
        </p:spPr>
        <p:txBody>
          <a:bodyPr vert="horz" wrap="square" lIns="0" tIns="15240" rIns="0" bIns="0" rtlCol="0">
            <a:spAutoFit/>
          </a:bodyPr>
          <a:lstStyle/>
          <a:p>
            <a:pPr marL="287020" marR="197485" indent="-88900">
              <a:lnSpc>
                <a:spcPct val="102000"/>
              </a:lnSpc>
              <a:spcBef>
                <a:spcPts val="120"/>
              </a:spcBef>
            </a:pPr>
            <a:r>
              <a:rPr sz="900" spc="1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Coeff </a:t>
            </a:r>
            <a:r>
              <a:rPr sz="900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obtenu avec </a:t>
            </a:r>
            <a:r>
              <a:rPr sz="900" spc="1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le</a:t>
            </a:r>
            <a:r>
              <a:rPr sz="900" spc="-9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00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merge  de </a:t>
            </a:r>
            <a:r>
              <a:rPr sz="900" spc="10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notre jeu </a:t>
            </a:r>
            <a:r>
              <a:rPr sz="900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de</a:t>
            </a:r>
            <a:r>
              <a:rPr sz="900" spc="-4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00" spc="15" dirty="0">
                <a:solidFill>
                  <a:srgbClr val="404040"/>
                </a:solidFill>
                <a:latin typeface="Arial" panose="020B0604020202020204"/>
                <a:cs typeface="Arial" panose="020B0604020202020204"/>
              </a:rPr>
              <a:t>données</a:t>
            </a:r>
            <a:endParaRPr sz="9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96173" y="3144727"/>
            <a:ext cx="1905" cy="476884"/>
          </a:xfrm>
          <a:custGeom>
            <a:avLst/>
            <a:gdLst/>
            <a:ahLst/>
            <a:cxnLst/>
            <a:rect l="l" t="t" r="r" b="b"/>
            <a:pathLst>
              <a:path w="1905" h="476885">
                <a:moveTo>
                  <a:pt x="0" y="476687"/>
                </a:moveTo>
                <a:lnTo>
                  <a:pt x="16" y="471759"/>
                </a:lnTo>
                <a:lnTo>
                  <a:pt x="1572" y="0"/>
                </a:lnTo>
              </a:path>
            </a:pathLst>
          </a:custGeom>
          <a:ln w="9855">
            <a:solidFill>
              <a:srgbClr val="A7A7A7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766647" y="361639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0"/>
                </a:moveTo>
                <a:lnTo>
                  <a:pt x="29347" y="59231"/>
                </a:lnTo>
                <a:lnTo>
                  <a:pt x="59084" y="195"/>
                </a:lnTo>
                <a:lnTo>
                  <a:pt x="0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794395" y="4747925"/>
            <a:ext cx="1905" cy="474980"/>
          </a:xfrm>
          <a:custGeom>
            <a:avLst/>
            <a:gdLst/>
            <a:ahLst/>
            <a:cxnLst/>
            <a:rect l="l" t="t" r="r" b="b"/>
            <a:pathLst>
              <a:path w="1905" h="474979">
                <a:moveTo>
                  <a:pt x="798" y="-4923"/>
                </a:moveTo>
                <a:lnTo>
                  <a:pt x="798" y="479641"/>
                </a:lnTo>
              </a:path>
            </a:pathLst>
          </a:custGeom>
          <a:ln w="11444">
            <a:solidFill>
              <a:srgbClr val="A7A7A7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773213" y="5225856"/>
            <a:ext cx="42545" cy="42545"/>
          </a:xfrm>
          <a:custGeom>
            <a:avLst/>
            <a:gdLst/>
            <a:ahLst/>
            <a:cxnLst/>
            <a:rect l="l" t="t" r="r" b="b"/>
            <a:pathLst>
              <a:path w="42544" h="42545">
                <a:moveTo>
                  <a:pt x="0" y="0"/>
                </a:moveTo>
                <a:lnTo>
                  <a:pt x="21028" y="42449"/>
                </a:lnTo>
                <a:lnTo>
                  <a:pt x="42343" y="142"/>
                </a:lnTo>
                <a:lnTo>
                  <a:pt x="0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723638" y="4363334"/>
            <a:ext cx="509905" cy="1905"/>
          </a:xfrm>
          <a:custGeom>
            <a:avLst/>
            <a:gdLst/>
            <a:ahLst/>
            <a:cxnLst/>
            <a:rect l="l" t="t" r="r" b="b"/>
            <a:pathLst>
              <a:path w="509905" h="1904">
                <a:moveTo>
                  <a:pt x="-4927" y="804"/>
                </a:moveTo>
                <a:lnTo>
                  <a:pt x="514672" y="804"/>
                </a:lnTo>
              </a:path>
            </a:pathLst>
          </a:custGeom>
          <a:ln w="11464">
            <a:solidFill>
              <a:srgbClr val="A7A7A7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236597" y="4343763"/>
            <a:ext cx="42545" cy="42545"/>
          </a:xfrm>
          <a:custGeom>
            <a:avLst/>
            <a:gdLst/>
            <a:ahLst/>
            <a:cxnLst/>
            <a:rect l="l" t="t" r="r" b="b"/>
            <a:pathLst>
              <a:path w="42545" h="42545">
                <a:moveTo>
                  <a:pt x="134" y="0"/>
                </a:moveTo>
                <a:lnTo>
                  <a:pt x="0" y="42378"/>
                </a:lnTo>
                <a:lnTo>
                  <a:pt x="42411" y="21323"/>
                </a:lnTo>
                <a:lnTo>
                  <a:pt x="134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586857" y="4706192"/>
            <a:ext cx="5260450" cy="219069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586857" y="4606137"/>
            <a:ext cx="5260975" cy="2391410"/>
          </a:xfrm>
          <a:custGeom>
            <a:avLst/>
            <a:gdLst/>
            <a:ahLst/>
            <a:cxnLst/>
            <a:rect l="l" t="t" r="r" b="b"/>
            <a:pathLst>
              <a:path w="5260975" h="2391409">
                <a:moveTo>
                  <a:pt x="0" y="0"/>
                </a:moveTo>
                <a:lnTo>
                  <a:pt x="5260450" y="0"/>
                </a:lnTo>
                <a:lnTo>
                  <a:pt x="5260450" y="2390809"/>
                </a:lnTo>
                <a:lnTo>
                  <a:pt x="0" y="2390809"/>
                </a:lnTo>
                <a:lnTo>
                  <a:pt x="0" y="0"/>
                </a:lnTo>
                <a:close/>
              </a:path>
            </a:pathLst>
          </a:custGeom>
          <a:ln w="19708">
            <a:solidFill>
              <a:srgbClr val="51A7F9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Mission</a:t>
            </a:r>
            <a:r>
              <a:rPr spc="-85" dirty="0"/>
              <a:t> </a:t>
            </a:r>
            <a:r>
              <a:rPr spc="5" dirty="0"/>
              <a:t>3</a:t>
            </a:r>
            <a:endParaRPr spc="5" dirty="0"/>
          </a:p>
        </p:txBody>
      </p:sp>
      <p:sp>
        <p:nvSpPr>
          <p:cNvPr id="3" name="object 3"/>
          <p:cNvSpPr txBox="1"/>
          <p:nvPr/>
        </p:nvSpPr>
        <p:spPr>
          <a:xfrm>
            <a:off x="9753600" y="15637"/>
            <a:ext cx="22288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Arial" panose="020B0604020202020204"/>
                <a:cs typeface="Arial" panose="020B0604020202020204"/>
              </a:rPr>
              <a:t>25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5356" y="1446903"/>
            <a:ext cx="9200299" cy="376965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33515" y="1376001"/>
            <a:ext cx="9212580" cy="3841115"/>
          </a:xfrm>
          <a:custGeom>
            <a:avLst/>
            <a:gdLst/>
            <a:ahLst/>
            <a:cxnLst/>
            <a:rect l="l" t="t" r="r" b="b"/>
            <a:pathLst>
              <a:path w="9212580" h="3841115">
                <a:moveTo>
                  <a:pt x="0" y="0"/>
                </a:moveTo>
                <a:lnTo>
                  <a:pt x="9212140" y="0"/>
                </a:lnTo>
                <a:lnTo>
                  <a:pt x="9212140" y="3840555"/>
                </a:lnTo>
                <a:lnTo>
                  <a:pt x="0" y="3840555"/>
                </a:lnTo>
                <a:lnTo>
                  <a:pt x="0" y="0"/>
                </a:lnTo>
                <a:close/>
              </a:path>
            </a:pathLst>
          </a:custGeom>
          <a:ln w="19709">
            <a:solidFill>
              <a:srgbClr val="0365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451100" y="5842291"/>
            <a:ext cx="760730" cy="3333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000" spc="50" dirty="0">
                <a:solidFill>
                  <a:srgbClr val="C82506"/>
                </a:solidFill>
                <a:latin typeface="Arial" panose="020B0604020202020204"/>
                <a:cs typeface="Arial" panose="020B0604020202020204"/>
              </a:rPr>
              <a:t>pa</a:t>
            </a:r>
            <a:r>
              <a:rPr sz="2000" spc="-10" dirty="0">
                <a:solidFill>
                  <a:srgbClr val="C82506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2000" spc="5" dirty="0">
                <a:solidFill>
                  <a:srgbClr val="C82506"/>
                </a:solidFill>
                <a:latin typeface="Arial" panose="020B0604020202020204"/>
                <a:cs typeface="Arial" panose="020B0604020202020204"/>
              </a:rPr>
              <a:t>ent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5542" y="6174026"/>
            <a:ext cx="3227705" cy="351155"/>
          </a:xfrm>
          <a:prstGeom prst="rect">
            <a:avLst/>
          </a:prstGeom>
          <a:solidFill>
            <a:srgbClr val="E3E5E8"/>
          </a:solidFill>
        </p:spPr>
        <p:txBody>
          <a:bodyPr vert="horz" wrap="square" lIns="0" tIns="26034" rIns="0" bIns="0" rtlCol="0">
            <a:spAutoFit/>
          </a:bodyPr>
          <a:lstStyle/>
          <a:p>
            <a:pPr marL="175260">
              <a:lnSpc>
                <a:spcPct val="100000"/>
              </a:lnSpc>
              <a:spcBef>
                <a:spcPts val="205"/>
              </a:spcBef>
              <a:tabLst>
                <a:tab pos="1369060" algn="l"/>
              </a:tabLst>
            </a:pPr>
            <a:r>
              <a:rPr sz="2000" spc="5" dirty="0">
                <a:solidFill>
                  <a:srgbClr val="773F9B"/>
                </a:solidFill>
                <a:latin typeface="Arial" panose="020B0604020202020204"/>
                <a:cs typeface="Arial" panose="020B0604020202020204"/>
              </a:rPr>
              <a:t>enfant	</a:t>
            </a:r>
            <a:r>
              <a:rPr sz="2000" spc="40" dirty="0">
                <a:solidFill>
                  <a:srgbClr val="C82506"/>
                </a:solidFill>
                <a:latin typeface="Arial" panose="020B0604020202020204"/>
                <a:cs typeface="Arial" panose="020B0604020202020204"/>
              </a:rPr>
              <a:t>8</a:t>
            </a:r>
            <a:r>
              <a:rPr sz="2000" spc="40" dirty="0">
                <a:latin typeface="Arial" panose="020B0604020202020204"/>
                <a:cs typeface="Arial" panose="020B0604020202020204"/>
              </a:rPr>
              <a:t>:</a:t>
            </a:r>
            <a:r>
              <a:rPr sz="2000" spc="40" dirty="0">
                <a:solidFill>
                  <a:srgbClr val="773F9B"/>
                </a:solidFill>
                <a:latin typeface="Arial" panose="020B0604020202020204"/>
                <a:cs typeface="Arial" panose="020B0604020202020204"/>
              </a:rPr>
              <a:t>5</a:t>
            </a:r>
            <a:r>
              <a:rPr sz="2000" spc="40" dirty="0">
                <a:latin typeface="Arial" panose="020B0604020202020204"/>
                <a:cs typeface="Arial" panose="020B0604020202020204"/>
              </a:rPr>
              <a:t>=&gt;</a:t>
            </a:r>
            <a:r>
              <a:rPr sz="2000" spc="40" dirty="0">
                <a:solidFill>
                  <a:srgbClr val="51A7F9"/>
                </a:solidFill>
                <a:latin typeface="Arial" panose="020B0604020202020204"/>
                <a:cs typeface="Arial" panose="020B0604020202020204"/>
              </a:rPr>
              <a:t>0,03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312591" y="5866951"/>
            <a:ext cx="4923980" cy="10447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342133" y="5876807"/>
            <a:ext cx="4864895" cy="985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342133" y="6065202"/>
            <a:ext cx="4865370" cy="601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8255" algn="ctr">
              <a:lnSpc>
                <a:spcPct val="100000"/>
              </a:lnSpc>
              <a:spcBef>
                <a:spcPts val="110"/>
              </a:spcBef>
            </a:pPr>
            <a:r>
              <a:rPr sz="18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0,03x500=15</a:t>
            </a:r>
            <a:endParaRPr sz="1850">
              <a:latin typeface="Arial" panose="020B0604020202020204"/>
              <a:cs typeface="Arial" panose="020B0604020202020204"/>
            </a:endParaRPr>
          </a:p>
          <a:p>
            <a:pPr marL="9525" algn="ctr">
              <a:lnSpc>
                <a:spcPct val="100000"/>
              </a:lnSpc>
              <a:spcBef>
                <a:spcPts val="80"/>
              </a:spcBef>
            </a:pPr>
            <a:r>
              <a:rPr sz="1850" spc="3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Donc </a:t>
            </a:r>
            <a:r>
              <a:rPr sz="1850" spc="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on va </a:t>
            </a:r>
            <a:r>
              <a:rPr sz="18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assigner </a:t>
            </a:r>
            <a:r>
              <a:rPr sz="1850" spc="5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de </a:t>
            </a:r>
            <a:r>
              <a:rPr sz="1850" spc="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8 à 15 </a:t>
            </a:r>
            <a:r>
              <a:rPr sz="185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la </a:t>
            </a:r>
            <a:r>
              <a:rPr sz="1850" spc="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classe</a:t>
            </a:r>
            <a:r>
              <a:rPr sz="1850" spc="-15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50" spc="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5</a:t>
            </a:r>
            <a:endParaRPr sz="185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753600" y="15637"/>
            <a:ext cx="22288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Arial" panose="020B0604020202020204"/>
                <a:cs typeface="Arial" panose="020B0604020202020204"/>
              </a:rPr>
              <a:t>26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0543" y="2486235"/>
            <a:ext cx="7683500" cy="3658870"/>
          </a:xfrm>
          <a:custGeom>
            <a:avLst/>
            <a:gdLst/>
            <a:ahLst/>
            <a:cxnLst/>
            <a:rect l="l" t="t" r="r" b="b"/>
            <a:pathLst>
              <a:path w="7683500" h="3658870">
                <a:moveTo>
                  <a:pt x="7567933" y="0"/>
                </a:moveTo>
                <a:lnTo>
                  <a:pt x="115478" y="0"/>
                </a:lnTo>
                <a:lnTo>
                  <a:pt x="70529" y="9082"/>
                </a:lnTo>
                <a:lnTo>
                  <a:pt x="33822" y="33851"/>
                </a:lnTo>
                <a:lnTo>
                  <a:pt x="9074" y="70588"/>
                </a:lnTo>
                <a:lnTo>
                  <a:pt x="0" y="115575"/>
                </a:lnTo>
                <a:lnTo>
                  <a:pt x="0" y="3542873"/>
                </a:lnTo>
                <a:lnTo>
                  <a:pt x="9074" y="3587860"/>
                </a:lnTo>
                <a:lnTo>
                  <a:pt x="33822" y="3624597"/>
                </a:lnTo>
                <a:lnTo>
                  <a:pt x="70529" y="3649365"/>
                </a:lnTo>
                <a:lnTo>
                  <a:pt x="115478" y="3658448"/>
                </a:lnTo>
                <a:lnTo>
                  <a:pt x="7567933" y="3658448"/>
                </a:lnTo>
                <a:lnTo>
                  <a:pt x="7612883" y="3649365"/>
                </a:lnTo>
                <a:lnTo>
                  <a:pt x="7649589" y="3624597"/>
                </a:lnTo>
                <a:lnTo>
                  <a:pt x="7674337" y="3587860"/>
                </a:lnTo>
                <a:lnTo>
                  <a:pt x="7683412" y="3542873"/>
                </a:lnTo>
                <a:lnTo>
                  <a:pt x="7683412" y="115575"/>
                </a:lnTo>
                <a:lnTo>
                  <a:pt x="7674337" y="70588"/>
                </a:lnTo>
                <a:lnTo>
                  <a:pt x="7649589" y="33851"/>
                </a:lnTo>
                <a:lnTo>
                  <a:pt x="7612883" y="9082"/>
                </a:lnTo>
                <a:lnTo>
                  <a:pt x="7567933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343400" y="3772587"/>
            <a:ext cx="2000250" cy="546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Mission</a:t>
            </a:r>
            <a:r>
              <a:rPr b="1" spc="-6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b="1" spc="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</a:t>
            </a:r>
            <a:endParaRPr b="1" spc="5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Mission</a:t>
            </a:r>
            <a:r>
              <a:rPr spc="-85" dirty="0"/>
              <a:t> </a:t>
            </a:r>
            <a:r>
              <a:rPr spc="5" dirty="0"/>
              <a:t>4</a:t>
            </a:r>
            <a:endParaRPr spc="5" dirty="0"/>
          </a:p>
        </p:txBody>
      </p:sp>
      <p:sp>
        <p:nvSpPr>
          <p:cNvPr id="3" name="object 3"/>
          <p:cNvSpPr txBox="1"/>
          <p:nvPr/>
        </p:nvSpPr>
        <p:spPr>
          <a:xfrm>
            <a:off x="9753600" y="15637"/>
            <a:ext cx="22288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Arial" panose="020B0604020202020204"/>
                <a:cs typeface="Arial" panose="020B0604020202020204"/>
              </a:rPr>
              <a:t>27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0900" y="320833"/>
            <a:ext cx="103060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800" spc="-10" dirty="0">
                <a:latin typeface="Arial" panose="020B0604020202020204"/>
                <a:cs typeface="Arial" panose="020B0604020202020204"/>
              </a:rPr>
              <a:t>Anova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38468" y="1123615"/>
            <a:ext cx="9008837" cy="59574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38468" y="981771"/>
            <a:ext cx="9009380" cy="737870"/>
          </a:xfrm>
          <a:custGeom>
            <a:avLst/>
            <a:gdLst/>
            <a:ahLst/>
            <a:cxnLst/>
            <a:rect l="l" t="t" r="r" b="b"/>
            <a:pathLst>
              <a:path w="9009380" h="737869">
                <a:moveTo>
                  <a:pt x="0" y="0"/>
                </a:moveTo>
                <a:lnTo>
                  <a:pt x="9008837" y="0"/>
                </a:lnTo>
                <a:lnTo>
                  <a:pt x="9008837" y="737590"/>
                </a:lnTo>
                <a:lnTo>
                  <a:pt x="0" y="737590"/>
                </a:lnTo>
                <a:lnTo>
                  <a:pt x="0" y="0"/>
                </a:lnTo>
                <a:close/>
              </a:path>
            </a:pathLst>
          </a:custGeom>
          <a:ln w="19711">
            <a:solidFill>
              <a:srgbClr val="51A7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90945" y="2226868"/>
            <a:ext cx="8487876" cy="32185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90945" y="2100873"/>
            <a:ext cx="8488045" cy="3345179"/>
          </a:xfrm>
          <a:custGeom>
            <a:avLst/>
            <a:gdLst/>
            <a:ahLst/>
            <a:cxnLst/>
            <a:rect l="l" t="t" r="r" b="b"/>
            <a:pathLst>
              <a:path w="8488045" h="3345179">
                <a:moveTo>
                  <a:pt x="0" y="0"/>
                </a:moveTo>
                <a:lnTo>
                  <a:pt x="8487875" y="0"/>
                </a:lnTo>
                <a:lnTo>
                  <a:pt x="8487875" y="3344589"/>
                </a:lnTo>
                <a:lnTo>
                  <a:pt x="0" y="3344589"/>
                </a:lnTo>
                <a:lnTo>
                  <a:pt x="0" y="0"/>
                </a:lnTo>
                <a:close/>
              </a:path>
            </a:pathLst>
          </a:custGeom>
          <a:ln w="19709">
            <a:solidFill>
              <a:srgbClr val="51A7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346200" y="5845333"/>
            <a:ext cx="7099300" cy="1353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4605" algn="ctr">
              <a:lnSpc>
                <a:spcPct val="100000"/>
              </a:lnSpc>
              <a:spcBef>
                <a:spcPts val="90"/>
              </a:spcBef>
            </a:pPr>
            <a:r>
              <a:rPr sz="2800" spc="-5" dirty="0">
                <a:latin typeface="Arial" panose="020B0604020202020204"/>
                <a:cs typeface="Arial" panose="020B0604020202020204"/>
              </a:rPr>
              <a:t>la </a:t>
            </a:r>
            <a:r>
              <a:rPr sz="2800" spc="15" dirty="0">
                <a:latin typeface="Arial" panose="020B0604020202020204"/>
                <a:cs typeface="Arial" panose="020B0604020202020204"/>
              </a:rPr>
              <a:t>variance </a:t>
            </a:r>
            <a:r>
              <a:rPr sz="2800" spc="25" dirty="0">
                <a:latin typeface="Arial" panose="020B0604020202020204"/>
                <a:cs typeface="Arial" panose="020B0604020202020204"/>
              </a:rPr>
              <a:t>expliquée</a:t>
            </a:r>
            <a:r>
              <a:rPr sz="2800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45" dirty="0">
                <a:latin typeface="Arial" panose="020B0604020202020204"/>
                <a:cs typeface="Arial" panose="020B0604020202020204"/>
              </a:rPr>
              <a:t>=SCE/(SCE+SCR)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25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</a:pPr>
            <a:r>
              <a:rPr sz="2800" spc="-10" dirty="0">
                <a:latin typeface="Arial" panose="020B0604020202020204"/>
                <a:cs typeface="Arial" panose="020B0604020202020204"/>
              </a:rPr>
              <a:t>La </a:t>
            </a:r>
            <a:r>
              <a:rPr sz="2800" spc="15" dirty="0">
                <a:latin typeface="Arial" panose="020B0604020202020204"/>
                <a:cs typeface="Arial" panose="020B0604020202020204"/>
              </a:rPr>
              <a:t>variance </a:t>
            </a:r>
            <a:r>
              <a:rPr sz="2800" spc="25" dirty="0">
                <a:latin typeface="Arial" panose="020B0604020202020204"/>
                <a:cs typeface="Arial" panose="020B0604020202020204"/>
              </a:rPr>
              <a:t>expliquée </a:t>
            </a:r>
            <a:r>
              <a:rPr sz="2800" spc="70" dirty="0">
                <a:latin typeface="Arial" panose="020B0604020202020204"/>
                <a:cs typeface="Arial" panose="020B0604020202020204"/>
              </a:rPr>
              <a:t>du </a:t>
            </a:r>
            <a:r>
              <a:rPr sz="2800" spc="30" dirty="0">
                <a:latin typeface="Arial" panose="020B0604020202020204"/>
                <a:cs typeface="Arial" panose="020B0604020202020204"/>
              </a:rPr>
              <a:t>pays </a:t>
            </a:r>
            <a:r>
              <a:rPr sz="2800" spc="-5" dirty="0">
                <a:latin typeface="Arial" panose="020B0604020202020204"/>
                <a:cs typeface="Arial" panose="020B0604020202020204"/>
              </a:rPr>
              <a:t>est </a:t>
            </a:r>
            <a:r>
              <a:rPr sz="2800" spc="70" dirty="0">
                <a:latin typeface="Arial" panose="020B0604020202020204"/>
                <a:cs typeface="Arial" panose="020B0604020202020204"/>
              </a:rPr>
              <a:t>de</a:t>
            </a:r>
            <a:r>
              <a:rPr sz="2800" spc="-160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10" dirty="0">
                <a:latin typeface="Arial" panose="020B0604020202020204"/>
                <a:cs typeface="Arial" panose="020B0604020202020204"/>
              </a:rPr>
              <a:t>45,8%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7900" y="457888"/>
            <a:ext cx="3663315" cy="546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Analyse de</a:t>
            </a:r>
            <a:r>
              <a:rPr spc="-90" dirty="0"/>
              <a:t> </a:t>
            </a:r>
            <a:r>
              <a:rPr spc="5" dirty="0"/>
              <a:t>l’anova</a:t>
            </a:r>
            <a:endParaRPr spc="5" dirty="0"/>
          </a:p>
        </p:txBody>
      </p:sp>
      <p:sp>
        <p:nvSpPr>
          <p:cNvPr id="3" name="object 3"/>
          <p:cNvSpPr txBox="1"/>
          <p:nvPr/>
        </p:nvSpPr>
        <p:spPr>
          <a:xfrm>
            <a:off x="9753600" y="15637"/>
            <a:ext cx="22288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Arial" panose="020B0604020202020204"/>
                <a:cs typeface="Arial" panose="020B0604020202020204"/>
              </a:rPr>
              <a:t>28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12638" y="1699918"/>
            <a:ext cx="7868121" cy="508555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86495" y="1757512"/>
            <a:ext cx="7725491" cy="49342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486495" y="1757513"/>
            <a:ext cx="7726045" cy="4934585"/>
          </a:xfrm>
          <a:custGeom>
            <a:avLst/>
            <a:gdLst/>
            <a:ahLst/>
            <a:cxnLst/>
            <a:rect l="l" t="t" r="r" b="b"/>
            <a:pathLst>
              <a:path w="7726045" h="4934584">
                <a:moveTo>
                  <a:pt x="0" y="0"/>
                </a:moveTo>
                <a:lnTo>
                  <a:pt x="7725491" y="0"/>
                </a:lnTo>
                <a:lnTo>
                  <a:pt x="7725491" y="4934223"/>
                </a:lnTo>
                <a:lnTo>
                  <a:pt x="0" y="4934223"/>
                </a:lnTo>
                <a:lnTo>
                  <a:pt x="0" y="0"/>
                </a:lnTo>
                <a:close/>
              </a:path>
            </a:pathLst>
          </a:custGeom>
          <a:ln w="49266">
            <a:solidFill>
              <a:srgbClr val="51A7F9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Mission</a:t>
            </a:r>
            <a:r>
              <a:rPr spc="-85" dirty="0"/>
              <a:t> </a:t>
            </a:r>
            <a:r>
              <a:rPr spc="5" dirty="0"/>
              <a:t>4</a:t>
            </a:r>
            <a:endParaRPr spc="5" dirty="0"/>
          </a:p>
        </p:txBody>
      </p:sp>
      <p:sp>
        <p:nvSpPr>
          <p:cNvPr id="3" name="object 3"/>
          <p:cNvSpPr txBox="1"/>
          <p:nvPr/>
        </p:nvSpPr>
        <p:spPr>
          <a:xfrm>
            <a:off x="9753600" y="15637"/>
            <a:ext cx="22288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Arial" panose="020B0604020202020204"/>
                <a:cs typeface="Arial" panose="020B0604020202020204"/>
              </a:rPr>
              <a:t>29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4008" y="1266908"/>
            <a:ext cx="7368164" cy="254152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44570" y="1210678"/>
            <a:ext cx="7547609" cy="2721610"/>
          </a:xfrm>
          <a:custGeom>
            <a:avLst/>
            <a:gdLst/>
            <a:ahLst/>
            <a:cxnLst/>
            <a:rect l="l" t="t" r="r" b="b"/>
            <a:pathLst>
              <a:path w="7547609" h="2721610">
                <a:moveTo>
                  <a:pt x="0" y="0"/>
                </a:moveTo>
                <a:lnTo>
                  <a:pt x="7547602" y="0"/>
                </a:lnTo>
                <a:lnTo>
                  <a:pt x="7547602" y="2721452"/>
                </a:lnTo>
                <a:lnTo>
                  <a:pt x="0" y="2721452"/>
                </a:lnTo>
                <a:lnTo>
                  <a:pt x="0" y="0"/>
                </a:lnTo>
                <a:close/>
              </a:path>
            </a:pathLst>
          </a:custGeom>
          <a:ln w="19709">
            <a:solidFill>
              <a:srgbClr val="164F8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792675" y="1279000"/>
            <a:ext cx="1031585" cy="25677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792676" y="1210678"/>
            <a:ext cx="1156335" cy="2721610"/>
          </a:xfrm>
          <a:custGeom>
            <a:avLst/>
            <a:gdLst/>
            <a:ahLst/>
            <a:cxnLst/>
            <a:rect l="l" t="t" r="r" b="b"/>
            <a:pathLst>
              <a:path w="1156334" h="2721610">
                <a:moveTo>
                  <a:pt x="0" y="0"/>
                </a:moveTo>
                <a:lnTo>
                  <a:pt x="1156282" y="0"/>
                </a:lnTo>
                <a:lnTo>
                  <a:pt x="1156282" y="2721452"/>
                </a:lnTo>
                <a:lnTo>
                  <a:pt x="0" y="2721452"/>
                </a:lnTo>
                <a:lnTo>
                  <a:pt x="0" y="0"/>
                </a:lnTo>
                <a:close/>
              </a:path>
            </a:pathLst>
          </a:custGeom>
          <a:ln w="19697">
            <a:solidFill>
              <a:srgbClr val="164F8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709518" y="3946837"/>
            <a:ext cx="937894" cy="1092200"/>
          </a:xfrm>
          <a:custGeom>
            <a:avLst/>
            <a:gdLst/>
            <a:ahLst/>
            <a:cxnLst/>
            <a:rect l="l" t="t" r="r" b="b"/>
            <a:pathLst>
              <a:path w="937895" h="1092200">
                <a:moveTo>
                  <a:pt x="0" y="0"/>
                </a:moveTo>
                <a:lnTo>
                  <a:pt x="931204" y="1084521"/>
                </a:lnTo>
                <a:lnTo>
                  <a:pt x="937622" y="1091996"/>
                </a:lnTo>
              </a:path>
            </a:pathLst>
          </a:custGeom>
          <a:ln w="1970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604873" y="5000526"/>
            <a:ext cx="97790" cy="102870"/>
          </a:xfrm>
          <a:custGeom>
            <a:avLst/>
            <a:gdLst/>
            <a:ahLst/>
            <a:cxnLst/>
            <a:rect l="l" t="t" r="r" b="b"/>
            <a:pathLst>
              <a:path w="97789" h="102870">
                <a:moveTo>
                  <a:pt x="71699" y="0"/>
                </a:moveTo>
                <a:lnTo>
                  <a:pt x="0" y="61666"/>
                </a:lnTo>
                <a:lnTo>
                  <a:pt x="97463" y="102591"/>
                </a:lnTo>
                <a:lnTo>
                  <a:pt x="716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999964" y="4055758"/>
            <a:ext cx="3944620" cy="5645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98500">
              <a:lnSpc>
                <a:spcPct val="100000"/>
              </a:lnSpc>
              <a:spcBef>
                <a:spcPts val="135"/>
              </a:spcBef>
            </a:pPr>
            <a:r>
              <a:rPr sz="1750" spc="-10" dirty="0">
                <a:latin typeface="Arial" panose="020B0604020202020204"/>
                <a:cs typeface="Arial" panose="020B0604020202020204"/>
              </a:rPr>
              <a:t>Pour </a:t>
            </a:r>
            <a:r>
              <a:rPr sz="1750" spc="25" dirty="0">
                <a:latin typeface="Arial" panose="020B0604020202020204"/>
                <a:cs typeface="Arial" panose="020B0604020202020204"/>
              </a:rPr>
              <a:t>obtenir </a:t>
            </a:r>
            <a:r>
              <a:rPr sz="1750" spc="10" dirty="0">
                <a:latin typeface="Arial" panose="020B0604020202020204"/>
                <a:cs typeface="Arial" panose="020B0604020202020204"/>
              </a:rPr>
              <a:t>la</a:t>
            </a:r>
            <a:r>
              <a:rPr sz="175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750" spc="15" dirty="0">
                <a:latin typeface="Arial" panose="020B0604020202020204"/>
                <a:cs typeface="Arial" panose="020B0604020202020204"/>
              </a:rPr>
              <a:t>moyenne</a:t>
            </a:r>
            <a:endParaRPr sz="17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</a:pPr>
            <a:r>
              <a:rPr sz="1750" spc="15" dirty="0">
                <a:latin typeface="Arial" panose="020B0604020202020204"/>
                <a:cs typeface="Arial" panose="020B0604020202020204"/>
              </a:rPr>
              <a:t>on </a:t>
            </a:r>
            <a:r>
              <a:rPr sz="1750" spc="5" dirty="0">
                <a:latin typeface="Arial" panose="020B0604020202020204"/>
                <a:cs typeface="Arial" panose="020B0604020202020204"/>
              </a:rPr>
              <a:t>réalise </a:t>
            </a:r>
            <a:r>
              <a:rPr sz="1750" spc="15" dirty="0">
                <a:latin typeface="Arial" panose="020B0604020202020204"/>
                <a:cs typeface="Arial" panose="020B0604020202020204"/>
              </a:rPr>
              <a:t>un </a:t>
            </a:r>
            <a:r>
              <a:rPr sz="1750" spc="40" dirty="0">
                <a:latin typeface="Arial" panose="020B0604020202020204"/>
                <a:cs typeface="Arial" panose="020B0604020202020204"/>
              </a:rPr>
              <a:t>groupe </a:t>
            </a:r>
            <a:r>
              <a:rPr sz="1750" spc="65" dirty="0">
                <a:latin typeface="Arial" panose="020B0604020202020204"/>
                <a:cs typeface="Arial" panose="020B0604020202020204"/>
              </a:rPr>
              <a:t>by </a:t>
            </a:r>
            <a:r>
              <a:rPr sz="1750" spc="35" dirty="0">
                <a:latin typeface="Arial" panose="020B0604020202020204"/>
                <a:cs typeface="Arial" panose="020B0604020202020204"/>
              </a:rPr>
              <a:t>puis </a:t>
            </a:r>
            <a:r>
              <a:rPr sz="1750" spc="15" dirty="0">
                <a:latin typeface="Arial" panose="020B0604020202020204"/>
                <a:cs typeface="Arial" panose="020B0604020202020204"/>
              </a:rPr>
              <a:t>un</a:t>
            </a:r>
            <a:r>
              <a:rPr sz="1750" spc="-135" dirty="0">
                <a:latin typeface="Arial" panose="020B0604020202020204"/>
                <a:cs typeface="Arial" panose="020B0604020202020204"/>
              </a:rPr>
              <a:t> </a:t>
            </a:r>
            <a:r>
              <a:rPr sz="1750" spc="35" dirty="0">
                <a:latin typeface="Arial" panose="020B0604020202020204"/>
                <a:cs typeface="Arial" panose="020B0604020202020204"/>
              </a:rPr>
              <a:t>merge</a:t>
            </a:r>
            <a:endParaRPr sz="1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862592" y="4874640"/>
            <a:ext cx="5031734" cy="24077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862592" y="4860477"/>
            <a:ext cx="5031740" cy="2429510"/>
          </a:xfrm>
          <a:custGeom>
            <a:avLst/>
            <a:gdLst/>
            <a:ahLst/>
            <a:cxnLst/>
            <a:rect l="l" t="t" r="r" b="b"/>
            <a:pathLst>
              <a:path w="5031740" h="2429509">
                <a:moveTo>
                  <a:pt x="0" y="0"/>
                </a:moveTo>
                <a:lnTo>
                  <a:pt x="5031735" y="0"/>
                </a:lnTo>
                <a:lnTo>
                  <a:pt x="5031735" y="2428960"/>
                </a:lnTo>
                <a:lnTo>
                  <a:pt x="0" y="2428960"/>
                </a:lnTo>
                <a:lnTo>
                  <a:pt x="0" y="0"/>
                </a:lnTo>
                <a:close/>
              </a:path>
            </a:pathLst>
          </a:custGeom>
          <a:ln w="19708">
            <a:solidFill>
              <a:srgbClr val="0365C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3175" y="2150770"/>
            <a:ext cx="1691005" cy="1167765"/>
          </a:xfrm>
          <a:custGeom>
            <a:avLst/>
            <a:gdLst/>
            <a:ahLst/>
            <a:cxnLst/>
            <a:rect l="l" t="t" r="r" b="b"/>
            <a:pathLst>
              <a:path w="1691005" h="1167764">
                <a:moveTo>
                  <a:pt x="1537855" y="0"/>
                </a:moveTo>
                <a:lnTo>
                  <a:pt x="0" y="0"/>
                </a:lnTo>
                <a:lnTo>
                  <a:pt x="0" y="1167541"/>
                </a:lnTo>
                <a:lnTo>
                  <a:pt x="1537855" y="1167541"/>
                </a:lnTo>
                <a:lnTo>
                  <a:pt x="1537858" y="693472"/>
                </a:lnTo>
                <a:lnTo>
                  <a:pt x="1690805" y="583770"/>
                </a:lnTo>
                <a:lnTo>
                  <a:pt x="1537855" y="474068"/>
                </a:lnTo>
                <a:lnTo>
                  <a:pt x="1537855" y="0"/>
                </a:lnTo>
                <a:close/>
              </a:path>
            </a:pathLst>
          </a:custGeom>
          <a:solidFill>
            <a:srgbClr val="287D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22670" y="3401186"/>
            <a:ext cx="5461000" cy="0"/>
          </a:xfrm>
          <a:custGeom>
            <a:avLst/>
            <a:gdLst/>
            <a:ahLst/>
            <a:cxnLst/>
            <a:rect l="l" t="t" r="r" b="b"/>
            <a:pathLst>
              <a:path w="5461000">
                <a:moveTo>
                  <a:pt x="0" y="0"/>
                </a:moveTo>
                <a:lnTo>
                  <a:pt x="5460492" y="0"/>
                </a:lnTo>
              </a:path>
            </a:pathLst>
          </a:custGeom>
          <a:ln w="11608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363292" y="2140252"/>
            <a:ext cx="12065" cy="1278890"/>
          </a:xfrm>
          <a:custGeom>
            <a:avLst/>
            <a:gdLst/>
            <a:ahLst/>
            <a:cxnLst/>
            <a:rect l="l" t="t" r="r" b="b"/>
            <a:pathLst>
              <a:path w="12064" h="1278889">
                <a:moveTo>
                  <a:pt x="0" y="1278566"/>
                </a:moveTo>
                <a:lnTo>
                  <a:pt x="1751" y="0"/>
                </a:lnTo>
                <a:lnTo>
                  <a:pt x="11598" y="13"/>
                </a:lnTo>
                <a:lnTo>
                  <a:pt x="9847" y="1278580"/>
                </a:lnTo>
                <a:lnTo>
                  <a:pt x="0" y="1278566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33175" y="3526175"/>
            <a:ext cx="1691005" cy="1167765"/>
          </a:xfrm>
          <a:custGeom>
            <a:avLst/>
            <a:gdLst/>
            <a:ahLst/>
            <a:cxnLst/>
            <a:rect l="l" t="t" r="r" b="b"/>
            <a:pathLst>
              <a:path w="1691005" h="1167764">
                <a:moveTo>
                  <a:pt x="1537855" y="0"/>
                </a:moveTo>
                <a:lnTo>
                  <a:pt x="0" y="0"/>
                </a:lnTo>
                <a:lnTo>
                  <a:pt x="0" y="1167540"/>
                </a:lnTo>
                <a:lnTo>
                  <a:pt x="1537855" y="1167540"/>
                </a:lnTo>
                <a:lnTo>
                  <a:pt x="1537858" y="693472"/>
                </a:lnTo>
                <a:lnTo>
                  <a:pt x="1690805" y="583770"/>
                </a:lnTo>
                <a:lnTo>
                  <a:pt x="1537855" y="474068"/>
                </a:lnTo>
                <a:lnTo>
                  <a:pt x="1537855" y="0"/>
                </a:lnTo>
                <a:close/>
              </a:path>
            </a:pathLst>
          </a:custGeom>
          <a:solidFill>
            <a:srgbClr val="1A7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22670" y="4776591"/>
            <a:ext cx="5461000" cy="0"/>
          </a:xfrm>
          <a:custGeom>
            <a:avLst/>
            <a:gdLst/>
            <a:ahLst/>
            <a:cxnLst/>
            <a:rect l="l" t="t" r="r" b="b"/>
            <a:pathLst>
              <a:path w="5461000">
                <a:moveTo>
                  <a:pt x="0" y="0"/>
                </a:moveTo>
                <a:lnTo>
                  <a:pt x="5460492" y="0"/>
                </a:lnTo>
              </a:path>
            </a:pathLst>
          </a:custGeom>
          <a:ln w="11608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363292" y="3515657"/>
            <a:ext cx="12065" cy="1278890"/>
          </a:xfrm>
          <a:custGeom>
            <a:avLst/>
            <a:gdLst/>
            <a:ahLst/>
            <a:cxnLst/>
            <a:rect l="l" t="t" r="r" b="b"/>
            <a:pathLst>
              <a:path w="12064" h="1278889">
                <a:moveTo>
                  <a:pt x="0" y="1278566"/>
                </a:moveTo>
                <a:lnTo>
                  <a:pt x="1751" y="0"/>
                </a:lnTo>
                <a:lnTo>
                  <a:pt x="11598" y="13"/>
                </a:lnTo>
                <a:lnTo>
                  <a:pt x="9847" y="1278580"/>
                </a:lnTo>
                <a:lnTo>
                  <a:pt x="0" y="1278566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33175" y="4873904"/>
            <a:ext cx="1691005" cy="1167765"/>
          </a:xfrm>
          <a:custGeom>
            <a:avLst/>
            <a:gdLst/>
            <a:ahLst/>
            <a:cxnLst/>
            <a:rect l="l" t="t" r="r" b="b"/>
            <a:pathLst>
              <a:path w="1691005" h="1167764">
                <a:moveTo>
                  <a:pt x="1537855" y="0"/>
                </a:moveTo>
                <a:lnTo>
                  <a:pt x="0" y="0"/>
                </a:lnTo>
                <a:lnTo>
                  <a:pt x="0" y="1167541"/>
                </a:lnTo>
                <a:lnTo>
                  <a:pt x="1537855" y="1167541"/>
                </a:lnTo>
                <a:lnTo>
                  <a:pt x="1537858" y="693473"/>
                </a:lnTo>
                <a:lnTo>
                  <a:pt x="1690805" y="583770"/>
                </a:lnTo>
                <a:lnTo>
                  <a:pt x="1537855" y="474068"/>
                </a:lnTo>
                <a:lnTo>
                  <a:pt x="1537855" y="0"/>
                </a:lnTo>
                <a:close/>
              </a:path>
            </a:pathLst>
          </a:cu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22670" y="6124322"/>
            <a:ext cx="5461000" cy="0"/>
          </a:xfrm>
          <a:custGeom>
            <a:avLst/>
            <a:gdLst/>
            <a:ahLst/>
            <a:cxnLst/>
            <a:rect l="l" t="t" r="r" b="b"/>
            <a:pathLst>
              <a:path w="5461000">
                <a:moveTo>
                  <a:pt x="0" y="0"/>
                </a:moveTo>
                <a:lnTo>
                  <a:pt x="5460492" y="0"/>
                </a:lnTo>
              </a:path>
            </a:pathLst>
          </a:custGeom>
          <a:ln w="11608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363292" y="4863386"/>
            <a:ext cx="12065" cy="1278890"/>
          </a:xfrm>
          <a:custGeom>
            <a:avLst/>
            <a:gdLst/>
            <a:ahLst/>
            <a:cxnLst/>
            <a:rect l="l" t="t" r="r" b="b"/>
            <a:pathLst>
              <a:path w="12064" h="1278889">
                <a:moveTo>
                  <a:pt x="0" y="1278566"/>
                </a:moveTo>
                <a:lnTo>
                  <a:pt x="1751" y="0"/>
                </a:lnTo>
                <a:lnTo>
                  <a:pt x="11598" y="13"/>
                </a:lnTo>
                <a:lnTo>
                  <a:pt x="9847" y="1278580"/>
                </a:lnTo>
                <a:lnTo>
                  <a:pt x="0" y="1278566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54740" y="4206015"/>
            <a:ext cx="3322954" cy="1931670"/>
          </a:xfrm>
          <a:custGeom>
            <a:avLst/>
            <a:gdLst/>
            <a:ahLst/>
            <a:cxnLst/>
            <a:rect l="l" t="t" r="r" b="b"/>
            <a:pathLst>
              <a:path w="3322954" h="1931670">
                <a:moveTo>
                  <a:pt x="1888900" y="1809816"/>
                </a:moveTo>
                <a:lnTo>
                  <a:pt x="1433446" y="1809816"/>
                </a:lnTo>
                <a:lnTo>
                  <a:pt x="1661173" y="1931501"/>
                </a:lnTo>
                <a:lnTo>
                  <a:pt x="1888900" y="1809816"/>
                </a:lnTo>
                <a:close/>
              </a:path>
              <a:path w="3322954" h="1931670">
                <a:moveTo>
                  <a:pt x="3322346" y="0"/>
                </a:moveTo>
                <a:lnTo>
                  <a:pt x="0" y="0"/>
                </a:lnTo>
                <a:lnTo>
                  <a:pt x="0" y="1809816"/>
                </a:lnTo>
                <a:lnTo>
                  <a:pt x="3322346" y="1809816"/>
                </a:lnTo>
                <a:lnTo>
                  <a:pt x="3322346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667000" y="2575348"/>
            <a:ext cx="3343910" cy="405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250" spc="-10" dirty="0">
                <a:solidFill>
                  <a:srgbClr val="287DBA"/>
                </a:solidFill>
                <a:latin typeface="Arial" panose="020B0604020202020204"/>
                <a:cs typeface="Arial" panose="020B0604020202020204"/>
              </a:rPr>
              <a:t>SOUHAITE CIBLER DE NOUVEAUX JEUNES  CLIENTS</a:t>
            </a:r>
            <a:endParaRPr sz="12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90800" y="3946948"/>
            <a:ext cx="3644900" cy="405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250" spc="-10" dirty="0">
                <a:solidFill>
                  <a:srgbClr val="1A70C0"/>
                </a:solidFill>
                <a:latin typeface="Arial" panose="020B0604020202020204"/>
                <a:cs typeface="Arial" panose="020B0604020202020204"/>
              </a:rPr>
              <a:t>EN CIBLANT DE FUTUR PERSONNES </a:t>
            </a:r>
            <a:r>
              <a:rPr sz="1250" spc="-35" dirty="0">
                <a:solidFill>
                  <a:srgbClr val="1A70C0"/>
                </a:solidFill>
                <a:latin typeface="Arial" panose="020B0604020202020204"/>
                <a:cs typeface="Arial" panose="020B0604020202020204"/>
              </a:rPr>
              <a:t>AVEC </a:t>
            </a:r>
            <a:r>
              <a:rPr sz="1250" spc="-10" dirty="0">
                <a:solidFill>
                  <a:srgbClr val="1A70C0"/>
                </a:solidFill>
                <a:latin typeface="Arial" panose="020B0604020202020204"/>
                <a:cs typeface="Arial" panose="020B0604020202020204"/>
              </a:rPr>
              <a:t>DES  HAUTS REVENUS</a:t>
            </a:r>
            <a:endParaRPr sz="12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90800" y="5242348"/>
            <a:ext cx="3378835" cy="405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250" spc="-1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/>
                <a:cs typeface="Arial" panose="020B0604020202020204"/>
              </a:rPr>
              <a:t>CRÉER UN MODÈLE POUR DÉTERMINER LE  REVENU POTENTIEL D’UNE</a:t>
            </a:r>
            <a:r>
              <a:rPr sz="1250" spc="-45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50" spc="-1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/>
                <a:cs typeface="Arial" panose="020B0604020202020204"/>
              </a:rPr>
              <a:t>PERSONNE</a:t>
            </a:r>
            <a:endParaRPr sz="1250" spc="-1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34200" y="5064548"/>
            <a:ext cx="2389505" cy="2146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5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EMPLOYÉ DANS UNE</a:t>
            </a:r>
            <a:r>
              <a:rPr sz="1250" b="1" spc="-3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5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BANQUE</a:t>
            </a:r>
            <a:endParaRPr sz="12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292600" y="337701"/>
            <a:ext cx="2121535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dirty="0"/>
              <a:t>Problématique</a:t>
            </a:r>
            <a:endParaRPr sz="2550"/>
          </a:p>
        </p:txBody>
      </p:sp>
      <p:sp>
        <p:nvSpPr>
          <p:cNvPr id="17" name="object 17"/>
          <p:cNvSpPr txBox="1"/>
          <p:nvPr/>
        </p:nvSpPr>
        <p:spPr>
          <a:xfrm>
            <a:off x="9804400" y="15637"/>
            <a:ext cx="124460" cy="2273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400">
                <a:latin typeface="Arial" panose="020B0604020202020204"/>
                <a:cs typeface="Arial" panose="020B0604020202020204"/>
              </a:rPr>
              <a:t>3</a:t>
            </a:r>
            <a:endParaRPr lang="fr-FR"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02000" y="2212340"/>
            <a:ext cx="1396699" cy="10287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02000" y="3583940"/>
            <a:ext cx="1396699" cy="1028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02000" y="4930140"/>
            <a:ext cx="1396699" cy="1041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477000" y="2151742"/>
            <a:ext cx="3314700" cy="19909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Mission</a:t>
            </a:r>
            <a:r>
              <a:rPr spc="-85" dirty="0"/>
              <a:t> </a:t>
            </a:r>
            <a:r>
              <a:rPr spc="5" dirty="0"/>
              <a:t>4</a:t>
            </a:r>
            <a:endParaRPr spc="5" dirty="0"/>
          </a:p>
        </p:txBody>
      </p:sp>
      <p:sp>
        <p:nvSpPr>
          <p:cNvPr id="3" name="object 3"/>
          <p:cNvSpPr txBox="1"/>
          <p:nvPr/>
        </p:nvSpPr>
        <p:spPr>
          <a:xfrm>
            <a:off x="9753600" y="15637"/>
            <a:ext cx="22288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Arial" panose="020B0604020202020204"/>
                <a:cs typeface="Arial" panose="020B0604020202020204"/>
              </a:rPr>
              <a:t>30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25762" y="1576050"/>
            <a:ext cx="9046958" cy="309367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25762" y="1490454"/>
            <a:ext cx="9047480" cy="3179445"/>
          </a:xfrm>
          <a:custGeom>
            <a:avLst/>
            <a:gdLst/>
            <a:ahLst/>
            <a:cxnLst/>
            <a:rect l="l" t="t" r="r" b="b"/>
            <a:pathLst>
              <a:path w="9047480" h="3179445">
                <a:moveTo>
                  <a:pt x="0" y="0"/>
                </a:moveTo>
                <a:lnTo>
                  <a:pt x="9046957" y="0"/>
                </a:lnTo>
                <a:lnTo>
                  <a:pt x="9046957" y="3179267"/>
                </a:lnTo>
                <a:lnTo>
                  <a:pt x="0" y="3179267"/>
                </a:lnTo>
                <a:lnTo>
                  <a:pt x="0" y="0"/>
                </a:lnTo>
                <a:close/>
              </a:path>
            </a:pathLst>
          </a:custGeom>
          <a:ln w="19709">
            <a:solidFill>
              <a:srgbClr val="0365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77900" y="866933"/>
            <a:ext cx="3513454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800" spc="-5" dirty="0">
                <a:latin typeface="Arial" panose="020B0604020202020204"/>
                <a:cs typeface="Arial" panose="020B0604020202020204"/>
              </a:rPr>
              <a:t>2.1 </a:t>
            </a:r>
            <a:r>
              <a:rPr sz="2800" dirty="0">
                <a:latin typeface="Arial" panose="020B0604020202020204"/>
                <a:cs typeface="Arial" panose="020B0604020202020204"/>
              </a:rPr>
              <a:t>regression</a:t>
            </a:r>
            <a:r>
              <a:rPr sz="2800" spc="-65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15" dirty="0">
                <a:latin typeface="Arial" panose="020B0604020202020204"/>
                <a:cs typeface="Arial" panose="020B0604020202020204"/>
              </a:rPr>
              <a:t>linéaire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441172" y="6147135"/>
          <a:ext cx="5806440" cy="1374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35480"/>
                <a:gridCol w="3870960"/>
              </a:tblGrid>
              <a:tr h="456314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441325">
                        <a:lnSpc>
                          <a:spcPct val="100000"/>
                        </a:lnSpc>
                      </a:pPr>
                      <a:r>
                        <a:rPr sz="2000" b="1" spc="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variance</a:t>
                      </a:r>
                      <a:endParaRPr sz="2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ct val="100000"/>
                        </a:lnSpc>
                        <a:spcBef>
                          <a:spcPts val="615"/>
                        </a:spcBef>
                        <a:tabLst>
                          <a:tab pos="2696845" algn="l"/>
                        </a:tabLst>
                      </a:pPr>
                      <a:r>
                        <a:rPr sz="2000" spc="5" dirty="0">
                          <a:latin typeface="Arial" panose="020B0604020202020204"/>
                          <a:cs typeface="Arial" panose="020B0604020202020204"/>
                        </a:rPr>
                        <a:t>Income_mean	</a:t>
                      </a:r>
                      <a:r>
                        <a:rPr sz="2000" spc="30" dirty="0">
                          <a:latin typeface="Arial" panose="020B0604020202020204"/>
                          <a:cs typeface="Arial" panose="020B0604020202020204"/>
                        </a:rPr>
                        <a:t>gini</a:t>
                      </a:r>
                      <a:endParaRPr sz="2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8105" marB="0"/>
                </a:tc>
              </a:tr>
              <a:tr h="456315">
                <a:tc vMerge="1">
                  <a:tcPr marL="0" marR="0" marT="0" marB="0"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marL="262890" algn="ctr">
                        <a:lnSpc>
                          <a:spcPct val="100000"/>
                        </a:lnSpc>
                        <a:spcBef>
                          <a:spcPts val="525"/>
                        </a:spcBef>
                        <a:tabLst>
                          <a:tab pos="1925955" algn="l"/>
                        </a:tabLst>
                      </a:pPr>
                      <a:r>
                        <a:rPr sz="2000" spc="5" dirty="0">
                          <a:latin typeface="Arial" panose="020B0604020202020204"/>
                          <a:cs typeface="Arial" panose="020B0604020202020204"/>
                        </a:rPr>
                        <a:t>45,89	</a:t>
                      </a:r>
                      <a:r>
                        <a:rPr sz="2000" spc="50" dirty="0">
                          <a:latin typeface="Arial" panose="020B0604020202020204"/>
                          <a:cs typeface="Arial" panose="020B0604020202020204"/>
                        </a:rPr>
                        <a:t>8,5xe^-25</a:t>
                      </a:r>
                      <a:endParaRPr sz="2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66675" marB="0">
                    <a:solidFill>
                      <a:srgbClr val="E3E5E8"/>
                    </a:solidFill>
                  </a:tcPr>
                </a:tc>
              </a:tr>
              <a:tr h="456315">
                <a:tc vMerge="1">
                  <a:tcPr marL="0" marR="0" marT="0" marB="0"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B w="12700">
                      <a:solidFill>
                        <a:srgbClr val="3797C6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2441172" y="5234504"/>
            <a:ext cx="5806440" cy="913130"/>
          </a:xfrm>
          <a:prstGeom prst="rect">
            <a:avLst/>
          </a:prstGeom>
          <a:solidFill>
            <a:srgbClr val="0365C0"/>
          </a:solidFill>
        </p:spPr>
        <p:txBody>
          <a:bodyPr vert="horz" wrap="square" lIns="0" tIns="76200" rIns="0" bIns="0" rtlCol="0">
            <a:spAutoFit/>
          </a:bodyPr>
          <a:lstStyle/>
          <a:p>
            <a:pPr marL="390525">
              <a:lnSpc>
                <a:spcPct val="100000"/>
              </a:lnSpc>
              <a:spcBef>
                <a:spcPts val="600"/>
              </a:spcBef>
            </a:pPr>
            <a:r>
              <a:rPr sz="2000" b="1" spc="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Regression pour l’income normal :</a:t>
            </a:r>
            <a:r>
              <a:rPr sz="2000" b="1" spc="-4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49,4%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Mission</a:t>
            </a:r>
            <a:r>
              <a:rPr spc="-85" dirty="0"/>
              <a:t> </a:t>
            </a:r>
            <a:r>
              <a:rPr spc="5" dirty="0"/>
              <a:t>4</a:t>
            </a:r>
            <a:endParaRPr spc="5" dirty="0"/>
          </a:p>
        </p:txBody>
      </p:sp>
      <p:sp>
        <p:nvSpPr>
          <p:cNvPr id="3" name="object 3"/>
          <p:cNvSpPr txBox="1"/>
          <p:nvPr/>
        </p:nvSpPr>
        <p:spPr>
          <a:xfrm>
            <a:off x="9753600" y="15637"/>
            <a:ext cx="22288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Arial" panose="020B0604020202020204"/>
                <a:cs typeface="Arial" panose="020B0604020202020204"/>
              </a:rPr>
              <a:t>31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8800" y="1032033"/>
            <a:ext cx="3513454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800" spc="-5" dirty="0">
                <a:latin typeface="Arial" panose="020B0604020202020204"/>
                <a:cs typeface="Arial" panose="020B0604020202020204"/>
              </a:rPr>
              <a:t>2.2 </a:t>
            </a:r>
            <a:r>
              <a:rPr sz="2800" dirty="0">
                <a:latin typeface="Arial" panose="020B0604020202020204"/>
                <a:cs typeface="Arial" panose="020B0604020202020204"/>
              </a:rPr>
              <a:t>regression</a:t>
            </a:r>
            <a:r>
              <a:rPr sz="2800" spc="-65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15" dirty="0">
                <a:latin typeface="Arial" panose="020B0604020202020204"/>
                <a:cs typeface="Arial" panose="020B0604020202020204"/>
              </a:rPr>
              <a:t>linéaire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441172" y="6147135"/>
          <a:ext cx="5806440" cy="1374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35480"/>
                <a:gridCol w="3870960"/>
              </a:tblGrid>
              <a:tr h="456314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441325">
                        <a:lnSpc>
                          <a:spcPct val="100000"/>
                        </a:lnSpc>
                      </a:pPr>
                      <a:r>
                        <a:rPr sz="2000" b="1" spc="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variance</a:t>
                      </a:r>
                      <a:endParaRPr sz="2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marL="220345">
                        <a:lnSpc>
                          <a:spcPct val="100000"/>
                        </a:lnSpc>
                        <a:spcBef>
                          <a:spcPts val="615"/>
                        </a:spcBef>
                        <a:tabLst>
                          <a:tab pos="2988945" algn="l"/>
                        </a:tabLst>
                      </a:pPr>
                      <a:r>
                        <a:rPr sz="2000" spc="5" dirty="0">
                          <a:latin typeface="Arial" panose="020B0604020202020204"/>
                          <a:cs typeface="Arial" panose="020B0604020202020204"/>
                        </a:rPr>
                        <a:t>log_Income_mean	</a:t>
                      </a:r>
                      <a:r>
                        <a:rPr sz="2000" spc="30" dirty="0">
                          <a:latin typeface="Arial" panose="020B0604020202020204"/>
                          <a:cs typeface="Arial" panose="020B0604020202020204"/>
                        </a:rPr>
                        <a:t>gini</a:t>
                      </a:r>
                      <a:endParaRPr sz="2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8105" marB="0"/>
                </a:tc>
              </a:tr>
              <a:tr h="456315">
                <a:tc vMerge="1">
                  <a:tcPr marL="0" marR="0" marT="0" marB="0"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marL="868045">
                        <a:lnSpc>
                          <a:spcPct val="100000"/>
                        </a:lnSpc>
                        <a:spcBef>
                          <a:spcPts val="525"/>
                        </a:spcBef>
                        <a:tabLst>
                          <a:tab pos="2620645" algn="l"/>
                        </a:tabLst>
                      </a:pPr>
                      <a:r>
                        <a:rPr sz="2000" spc="5" dirty="0">
                          <a:latin typeface="Arial" panose="020B0604020202020204"/>
                          <a:cs typeface="Arial" panose="020B0604020202020204"/>
                        </a:rPr>
                        <a:t>69,4</a:t>
                      </a:r>
                      <a:r>
                        <a:rPr sz="200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000" spc="10" dirty="0">
                          <a:latin typeface="Arial" panose="020B0604020202020204"/>
                          <a:cs typeface="Arial" panose="020B0604020202020204"/>
                        </a:rPr>
                        <a:t>%	</a:t>
                      </a:r>
                      <a:r>
                        <a:rPr sz="2000" spc="50" dirty="0">
                          <a:latin typeface="Arial" panose="020B0604020202020204"/>
                          <a:cs typeface="Arial" panose="020B0604020202020204"/>
                        </a:rPr>
                        <a:t>8,5xe^-25</a:t>
                      </a:r>
                      <a:endParaRPr sz="2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66675" marB="0">
                    <a:solidFill>
                      <a:srgbClr val="E3E5E8"/>
                    </a:solidFill>
                  </a:tcPr>
                </a:tc>
              </a:tr>
              <a:tr h="456315">
                <a:tc vMerge="1">
                  <a:tcPr marL="0" marR="0" marT="0" marB="0"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B w="12700">
                      <a:solidFill>
                        <a:srgbClr val="3797C6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2441172" y="5234504"/>
            <a:ext cx="5806440" cy="913130"/>
          </a:xfrm>
          <a:prstGeom prst="rect">
            <a:avLst/>
          </a:prstGeom>
          <a:solidFill>
            <a:srgbClr val="0365C0"/>
          </a:solidFill>
        </p:spPr>
        <p:txBody>
          <a:bodyPr vert="horz" wrap="square" lIns="0" tIns="76200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600"/>
              </a:spcBef>
            </a:pPr>
            <a:r>
              <a:rPr sz="2000" b="1" spc="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Regression pour </a:t>
            </a:r>
            <a:r>
              <a:rPr sz="20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log </a:t>
            </a:r>
            <a:r>
              <a:rPr sz="2000" b="1" spc="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l’income normal :</a:t>
            </a:r>
            <a:r>
              <a:rPr sz="2000" b="1" spc="-4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72,8%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18951" y="1729959"/>
            <a:ext cx="8831657" cy="296731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94248" y="1655776"/>
            <a:ext cx="8856980" cy="3115945"/>
          </a:xfrm>
          <a:custGeom>
            <a:avLst/>
            <a:gdLst/>
            <a:ahLst/>
            <a:cxnLst/>
            <a:rect l="l" t="t" r="r" b="b"/>
            <a:pathLst>
              <a:path w="8856980" h="3115945">
                <a:moveTo>
                  <a:pt x="0" y="0"/>
                </a:moveTo>
                <a:lnTo>
                  <a:pt x="8856361" y="0"/>
                </a:lnTo>
                <a:lnTo>
                  <a:pt x="8856361" y="3115682"/>
                </a:lnTo>
                <a:lnTo>
                  <a:pt x="0" y="3115682"/>
                </a:lnTo>
                <a:lnTo>
                  <a:pt x="0" y="0"/>
                </a:lnTo>
                <a:close/>
              </a:path>
            </a:pathLst>
          </a:custGeom>
          <a:ln w="19709">
            <a:solidFill>
              <a:srgbClr val="164F86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Mission</a:t>
            </a:r>
            <a:r>
              <a:rPr spc="-85" dirty="0"/>
              <a:t> </a:t>
            </a:r>
            <a:r>
              <a:rPr spc="5" dirty="0"/>
              <a:t>4</a:t>
            </a:r>
            <a:endParaRPr spc="5" dirty="0"/>
          </a:p>
        </p:txBody>
      </p:sp>
      <p:sp>
        <p:nvSpPr>
          <p:cNvPr id="3" name="object 3"/>
          <p:cNvSpPr txBox="1"/>
          <p:nvPr/>
        </p:nvSpPr>
        <p:spPr>
          <a:xfrm>
            <a:off x="9753600" y="15637"/>
            <a:ext cx="22288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Arial" panose="020B0604020202020204"/>
                <a:cs typeface="Arial" panose="020B0604020202020204"/>
              </a:rPr>
              <a:t>32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8800" y="1032033"/>
            <a:ext cx="3513454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800" spc="-5" dirty="0">
                <a:latin typeface="Arial" panose="020B0604020202020204"/>
                <a:cs typeface="Arial" panose="020B0604020202020204"/>
              </a:rPr>
              <a:t>3.1 </a:t>
            </a:r>
            <a:r>
              <a:rPr sz="2800" dirty="0">
                <a:latin typeface="Arial" panose="020B0604020202020204"/>
                <a:cs typeface="Arial" panose="020B0604020202020204"/>
              </a:rPr>
              <a:t>regression</a:t>
            </a:r>
            <a:r>
              <a:rPr sz="2800" spc="-65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15" dirty="0">
                <a:latin typeface="Arial" panose="020B0604020202020204"/>
                <a:cs typeface="Arial" panose="020B0604020202020204"/>
              </a:rPr>
              <a:t>linéaire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441172" y="5782082"/>
          <a:ext cx="5806440" cy="1647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1610"/>
                <a:gridCol w="1486535"/>
                <a:gridCol w="1368425"/>
                <a:gridCol w="1498600"/>
              </a:tblGrid>
              <a:tr h="547578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200025">
                        <a:lnSpc>
                          <a:spcPct val="100000"/>
                        </a:lnSpc>
                      </a:pPr>
                      <a:r>
                        <a:rPr sz="2000" b="1" spc="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variance</a:t>
                      </a:r>
                      <a:endParaRPr sz="2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marR="29210" algn="ctr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sz="1600" spc="15" dirty="0">
                          <a:latin typeface="Arial" panose="020B0604020202020204"/>
                          <a:cs typeface="Arial" panose="020B0604020202020204"/>
                        </a:rPr>
                        <a:t>Income_mean</a:t>
                      </a:r>
                      <a:endParaRPr sz="16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51130" marB="0"/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2000" spc="30" dirty="0">
                          <a:latin typeface="Arial" panose="020B0604020202020204"/>
                          <a:cs typeface="Arial" panose="020B0604020202020204"/>
                        </a:rPr>
                        <a:t>gini</a:t>
                      </a:r>
                      <a:endParaRPr sz="2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13030" marB="0"/>
                </a:tc>
                <a:tc>
                  <a:txBody>
                    <a:bodyPr/>
                    <a:lstStyle/>
                    <a:p>
                      <a:pPr marL="50800" algn="ctr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sz="1700" spc="5" dirty="0">
                          <a:latin typeface="Arial" panose="020B0604020202020204"/>
                          <a:cs typeface="Arial" panose="020B0604020202020204"/>
                        </a:rPr>
                        <a:t>classe_parent</a:t>
                      </a:r>
                      <a:endParaRPr sz="17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38430" marB="0"/>
                </a:tc>
              </a:tr>
              <a:tr h="547578">
                <a:tc vMerge="1">
                  <a:tcPr marL="0" marR="0" marT="0" marB="0"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  <a:spcBef>
                          <a:spcPts val="980"/>
                        </a:spcBef>
                      </a:pPr>
                      <a:r>
                        <a:rPr sz="2000" spc="5" dirty="0">
                          <a:latin typeface="Arial" panose="020B0604020202020204"/>
                          <a:cs typeface="Arial" panose="020B0604020202020204"/>
                        </a:rPr>
                        <a:t>45,89</a:t>
                      </a:r>
                      <a:endParaRPr sz="2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2446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980"/>
                        </a:spcBef>
                      </a:pPr>
                      <a:r>
                        <a:rPr sz="2000" spc="50" dirty="0">
                          <a:latin typeface="Arial" panose="020B0604020202020204"/>
                          <a:cs typeface="Arial" panose="020B0604020202020204"/>
                        </a:rPr>
                        <a:t>8,5xe^-25</a:t>
                      </a:r>
                      <a:endParaRPr sz="2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2446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55880" algn="ctr">
                        <a:lnSpc>
                          <a:spcPct val="100000"/>
                        </a:lnSpc>
                        <a:spcBef>
                          <a:spcPts val="980"/>
                        </a:spcBef>
                      </a:pPr>
                      <a:r>
                        <a:rPr sz="2000" spc="5" dirty="0">
                          <a:latin typeface="Arial" panose="020B0604020202020204"/>
                          <a:cs typeface="Arial" panose="020B0604020202020204"/>
                        </a:rPr>
                        <a:t>5,08</a:t>
                      </a:r>
                      <a:endParaRPr sz="2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24460" marB="0">
                    <a:solidFill>
                      <a:srgbClr val="E3E5E8"/>
                    </a:solidFill>
                  </a:tcPr>
                </a:tc>
              </a:tr>
              <a:tr h="547578">
                <a:tc vMerge="1">
                  <a:tcPr marL="0" marR="0" marT="0" marB="0"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398CCE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B w="12700">
                      <a:solidFill>
                        <a:srgbClr val="3797C6"/>
                      </a:solidFill>
                      <a:prstDash val="solid"/>
                    </a:lnB>
                  </a:tcPr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2441172" y="5234504"/>
            <a:ext cx="5806440" cy="548005"/>
          </a:xfrm>
          <a:prstGeom prst="rect">
            <a:avLst/>
          </a:prstGeom>
          <a:solidFill>
            <a:srgbClr val="0365C0"/>
          </a:solidFill>
        </p:spPr>
        <p:txBody>
          <a:bodyPr vert="horz" wrap="square" lIns="0" tIns="139700" rIns="0" bIns="0" rtlCol="0">
            <a:spAutoFit/>
          </a:bodyPr>
          <a:lstStyle/>
          <a:p>
            <a:pPr marL="136525">
              <a:lnSpc>
                <a:spcPct val="100000"/>
              </a:lnSpc>
              <a:spcBef>
                <a:spcPts val="1100"/>
              </a:spcBef>
            </a:pPr>
            <a:r>
              <a:rPr sz="17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Regression </a:t>
            </a:r>
            <a:r>
              <a:rPr sz="17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pour l’income </a:t>
            </a:r>
            <a:r>
              <a:rPr sz="17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normal :</a:t>
            </a:r>
            <a:r>
              <a:rPr sz="1700" b="1" spc="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52%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5166" y="1895214"/>
            <a:ext cx="9137383" cy="268320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35166" y="1782947"/>
            <a:ext cx="9149080" cy="2874645"/>
          </a:xfrm>
          <a:custGeom>
            <a:avLst/>
            <a:gdLst/>
            <a:ahLst/>
            <a:cxnLst/>
            <a:rect l="l" t="t" r="r" b="b"/>
            <a:pathLst>
              <a:path w="9149080" h="2874645">
                <a:moveTo>
                  <a:pt x="0" y="0"/>
                </a:moveTo>
                <a:lnTo>
                  <a:pt x="9148608" y="0"/>
                </a:lnTo>
                <a:lnTo>
                  <a:pt x="9148608" y="2874058"/>
                </a:lnTo>
                <a:lnTo>
                  <a:pt x="0" y="2874058"/>
                </a:lnTo>
                <a:lnTo>
                  <a:pt x="0" y="0"/>
                </a:lnTo>
                <a:close/>
              </a:path>
            </a:pathLst>
          </a:custGeom>
          <a:ln w="19709">
            <a:solidFill>
              <a:srgbClr val="164F86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Mission</a:t>
            </a:r>
            <a:r>
              <a:rPr spc="-85" dirty="0"/>
              <a:t> </a:t>
            </a:r>
            <a:r>
              <a:rPr spc="5" dirty="0"/>
              <a:t>4</a:t>
            </a:r>
            <a:endParaRPr spc="5" dirty="0"/>
          </a:p>
        </p:txBody>
      </p:sp>
      <p:sp>
        <p:nvSpPr>
          <p:cNvPr id="3" name="object 3"/>
          <p:cNvSpPr txBox="1"/>
          <p:nvPr/>
        </p:nvSpPr>
        <p:spPr>
          <a:xfrm>
            <a:off x="9753600" y="15637"/>
            <a:ext cx="22288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Arial" panose="020B0604020202020204"/>
                <a:cs typeface="Arial" panose="020B0604020202020204"/>
              </a:rPr>
              <a:t>33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8800" y="1032033"/>
            <a:ext cx="3513454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800" spc="-5" dirty="0">
                <a:latin typeface="Arial" panose="020B0604020202020204"/>
                <a:cs typeface="Arial" panose="020B0604020202020204"/>
              </a:rPr>
              <a:t>3.2 </a:t>
            </a:r>
            <a:r>
              <a:rPr sz="2800" dirty="0">
                <a:latin typeface="Arial" panose="020B0604020202020204"/>
                <a:cs typeface="Arial" panose="020B0604020202020204"/>
              </a:rPr>
              <a:t>regression</a:t>
            </a:r>
            <a:r>
              <a:rPr sz="2800" spc="-65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-15" dirty="0">
                <a:latin typeface="Arial" panose="020B0604020202020204"/>
                <a:cs typeface="Arial" panose="020B0604020202020204"/>
              </a:rPr>
              <a:t>linéaire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4800" y="1728195"/>
            <a:ext cx="10065342" cy="310068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04800" y="1604908"/>
            <a:ext cx="10083800" cy="0"/>
          </a:xfrm>
          <a:custGeom>
            <a:avLst/>
            <a:gdLst/>
            <a:ahLst/>
            <a:cxnLst/>
            <a:rect l="l" t="t" r="r" b="b"/>
            <a:pathLst>
              <a:path w="10083800">
                <a:moveTo>
                  <a:pt x="0" y="0"/>
                </a:moveTo>
                <a:lnTo>
                  <a:pt x="10083799" y="0"/>
                </a:lnTo>
              </a:path>
            </a:pathLst>
          </a:custGeom>
          <a:ln w="19711">
            <a:solidFill>
              <a:srgbClr val="164F8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04800" y="4835044"/>
            <a:ext cx="10083800" cy="0"/>
          </a:xfrm>
          <a:custGeom>
            <a:avLst/>
            <a:gdLst/>
            <a:ahLst/>
            <a:cxnLst/>
            <a:rect l="l" t="t" r="r" b="b"/>
            <a:pathLst>
              <a:path w="10083800">
                <a:moveTo>
                  <a:pt x="10083799" y="0"/>
                </a:moveTo>
                <a:lnTo>
                  <a:pt x="0" y="0"/>
                </a:lnTo>
              </a:path>
            </a:pathLst>
          </a:custGeom>
          <a:ln w="19711">
            <a:solidFill>
              <a:srgbClr val="164F86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441172" y="5782082"/>
          <a:ext cx="5806440" cy="1647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1610"/>
                <a:gridCol w="1496694"/>
                <a:gridCol w="1358264"/>
                <a:gridCol w="1498600"/>
              </a:tblGrid>
              <a:tr h="547578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200025">
                        <a:lnSpc>
                          <a:spcPct val="100000"/>
                        </a:lnSpc>
                      </a:pPr>
                      <a:r>
                        <a:rPr sz="2000" b="1" spc="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variance</a:t>
                      </a:r>
                      <a:endParaRPr sz="2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marL="551815" marR="88900" indent="-508000">
                        <a:lnSpc>
                          <a:spcPct val="104000"/>
                        </a:lnSpc>
                        <a:spcBef>
                          <a:spcPts val="210"/>
                        </a:spcBef>
                      </a:pPr>
                      <a:r>
                        <a:rPr sz="1600" dirty="0">
                          <a:latin typeface="Arial" panose="020B0604020202020204"/>
                          <a:cs typeface="Arial" panose="020B0604020202020204"/>
                        </a:rPr>
                        <a:t>log_Income_m  </a:t>
                      </a:r>
                      <a:r>
                        <a:rPr sz="1600" spc="15" dirty="0">
                          <a:latin typeface="Arial" panose="020B0604020202020204"/>
                          <a:cs typeface="Arial" panose="020B0604020202020204"/>
                        </a:rPr>
                        <a:t>ean</a:t>
                      </a:r>
                      <a:endParaRPr sz="16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6670" marB="0"/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2000" spc="30" dirty="0">
                          <a:latin typeface="Arial" panose="020B0604020202020204"/>
                          <a:cs typeface="Arial" panose="020B0604020202020204"/>
                        </a:rPr>
                        <a:t>gini</a:t>
                      </a:r>
                      <a:endParaRPr sz="2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13030" marB="0"/>
                </a:tc>
                <a:tc>
                  <a:txBody>
                    <a:bodyPr/>
                    <a:lstStyle/>
                    <a:p>
                      <a:pPr marL="50800" algn="ctr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sz="1700" spc="5" dirty="0">
                          <a:latin typeface="Arial" panose="020B0604020202020204"/>
                          <a:cs typeface="Arial" panose="020B0604020202020204"/>
                        </a:rPr>
                        <a:t>classe_parent</a:t>
                      </a:r>
                      <a:endParaRPr sz="17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38430" marB="0"/>
                </a:tc>
              </a:tr>
              <a:tr h="547578">
                <a:tc vMerge="1">
                  <a:tcPr marL="0" marR="0" marT="0" marB="0"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marL="412115">
                        <a:lnSpc>
                          <a:spcPct val="100000"/>
                        </a:lnSpc>
                        <a:spcBef>
                          <a:spcPts val="980"/>
                        </a:spcBef>
                      </a:pPr>
                      <a:r>
                        <a:rPr sz="2000" spc="5" dirty="0">
                          <a:latin typeface="Arial" panose="020B0604020202020204"/>
                          <a:cs typeface="Arial" panose="020B0604020202020204"/>
                        </a:rPr>
                        <a:t>45,89</a:t>
                      </a:r>
                      <a:endParaRPr sz="2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2446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80"/>
                        </a:spcBef>
                      </a:pPr>
                      <a:r>
                        <a:rPr sz="2000" spc="50" dirty="0">
                          <a:latin typeface="Arial" panose="020B0604020202020204"/>
                          <a:cs typeface="Arial" panose="020B0604020202020204"/>
                        </a:rPr>
                        <a:t>8,5xe^-25</a:t>
                      </a:r>
                      <a:endParaRPr sz="2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2446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980"/>
                        </a:spcBef>
                      </a:pPr>
                      <a:r>
                        <a:rPr sz="2000" spc="5" dirty="0">
                          <a:latin typeface="Arial" panose="020B0604020202020204"/>
                          <a:cs typeface="Arial" panose="020B0604020202020204"/>
                        </a:rPr>
                        <a:t>0,5</a:t>
                      </a:r>
                      <a:r>
                        <a:rPr sz="2000" spc="-1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000" spc="10" dirty="0">
                          <a:latin typeface="Arial" panose="020B0604020202020204"/>
                          <a:cs typeface="Arial" panose="020B0604020202020204"/>
                        </a:rPr>
                        <a:t>%</a:t>
                      </a:r>
                      <a:endParaRPr sz="2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24460" marB="0">
                    <a:solidFill>
                      <a:srgbClr val="E3E5E8"/>
                    </a:solidFill>
                  </a:tcPr>
                </a:tc>
              </a:tr>
              <a:tr h="547578">
                <a:tc vMerge="1">
                  <a:tcPr marL="0" marR="0" marT="0" marB="0"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398CCE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B w="12700">
                      <a:solidFill>
                        <a:srgbClr val="3797C6"/>
                      </a:solidFill>
                      <a:prstDash val="solid"/>
                    </a:lnB>
                  </a:tcPr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2441172" y="5234504"/>
            <a:ext cx="5806440" cy="548005"/>
          </a:xfrm>
          <a:prstGeom prst="rect">
            <a:avLst/>
          </a:prstGeom>
          <a:solidFill>
            <a:srgbClr val="0365C0"/>
          </a:solidFill>
        </p:spPr>
        <p:txBody>
          <a:bodyPr vert="horz" wrap="square" lIns="0" tIns="38100" rIns="0" bIns="0" rtlCol="0">
            <a:spAutoFit/>
          </a:bodyPr>
          <a:lstStyle/>
          <a:p>
            <a:pPr marL="1965325" marR="1707515" indent="-1714500">
              <a:lnSpc>
                <a:spcPts val="2000"/>
              </a:lnSpc>
              <a:spcBef>
                <a:spcPts val="300"/>
              </a:spcBef>
            </a:pPr>
            <a:r>
              <a:rPr sz="17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Regression </a:t>
            </a:r>
            <a:r>
              <a:rPr sz="17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pour log </a:t>
            </a:r>
            <a:r>
              <a:rPr sz="17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income normal :  78%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618676" y="3413845"/>
            <a:ext cx="4133850" cy="274955"/>
          </a:xfrm>
          <a:custGeom>
            <a:avLst/>
            <a:gdLst/>
            <a:ahLst/>
            <a:cxnLst/>
            <a:rect l="l" t="t" r="r" b="b"/>
            <a:pathLst>
              <a:path w="4133850" h="274954">
                <a:moveTo>
                  <a:pt x="0" y="0"/>
                </a:moveTo>
                <a:lnTo>
                  <a:pt x="4133495" y="0"/>
                </a:lnTo>
                <a:lnTo>
                  <a:pt x="4133495" y="274330"/>
                </a:lnTo>
                <a:lnTo>
                  <a:pt x="0" y="274330"/>
                </a:lnTo>
                <a:lnTo>
                  <a:pt x="0" y="0"/>
                </a:lnTo>
                <a:close/>
              </a:path>
            </a:pathLst>
          </a:custGeom>
          <a:ln w="19711">
            <a:solidFill>
              <a:srgbClr val="C82506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Mission</a:t>
            </a:r>
            <a:r>
              <a:rPr spc="-85" dirty="0"/>
              <a:t> </a:t>
            </a:r>
            <a:r>
              <a:rPr spc="5" dirty="0"/>
              <a:t>4</a:t>
            </a:r>
            <a:endParaRPr spc="5" dirty="0"/>
          </a:p>
        </p:txBody>
      </p:sp>
      <p:sp>
        <p:nvSpPr>
          <p:cNvPr id="3" name="object 3"/>
          <p:cNvSpPr txBox="1"/>
          <p:nvPr/>
        </p:nvSpPr>
        <p:spPr>
          <a:xfrm>
            <a:off x="9753600" y="15637"/>
            <a:ext cx="22288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Arial" panose="020B0604020202020204"/>
                <a:cs typeface="Arial" panose="020B0604020202020204"/>
              </a:rPr>
              <a:t>34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46700" y="1073007"/>
            <a:ext cx="0" cy="6244590"/>
          </a:xfrm>
          <a:custGeom>
            <a:avLst/>
            <a:gdLst/>
            <a:ahLst/>
            <a:cxnLst/>
            <a:rect l="l" t="t" r="r" b="b"/>
            <a:pathLst>
              <a:path h="6244590">
                <a:moveTo>
                  <a:pt x="0" y="6244511"/>
                </a:moveTo>
                <a:lnTo>
                  <a:pt x="0" y="0"/>
                </a:lnTo>
              </a:path>
            </a:pathLst>
          </a:custGeom>
          <a:ln w="197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4799" y="4195263"/>
            <a:ext cx="10083800" cy="0"/>
          </a:xfrm>
          <a:custGeom>
            <a:avLst/>
            <a:gdLst/>
            <a:ahLst/>
            <a:cxnLst/>
            <a:rect l="l" t="t" r="r" b="b"/>
            <a:pathLst>
              <a:path w="10083800">
                <a:moveTo>
                  <a:pt x="0" y="0"/>
                </a:moveTo>
                <a:lnTo>
                  <a:pt x="10083800" y="0"/>
                </a:lnTo>
              </a:path>
            </a:pathLst>
          </a:custGeom>
          <a:ln w="197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04228" y="1930090"/>
          <a:ext cx="4493895" cy="18535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97965"/>
                <a:gridCol w="2995930"/>
              </a:tblGrid>
              <a:tr h="739301">
                <a:tc gridSpan="2">
                  <a:txBody>
                    <a:bodyPr/>
                    <a:lstStyle/>
                    <a:p>
                      <a:pPr marL="1881505" marR="128905" indent="-175260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Regression </a:t>
                      </a:r>
                      <a:r>
                        <a:rPr sz="2000" b="1" spc="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pour l’income normal :  49,4%</a:t>
                      </a:r>
                      <a:endParaRPr sz="2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66040" marB="0">
                    <a:solidFill>
                      <a:srgbClr val="0365C0"/>
                    </a:solidFill>
                  </a:tcPr>
                </a:tc>
                <a:tc hMerge="1">
                  <a:tcPr marL="0" marR="0" marT="0" marB="0"/>
                </a:tc>
              </a:tr>
              <a:tr h="36965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7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230505">
                        <a:lnSpc>
                          <a:spcPct val="100000"/>
                        </a:lnSpc>
                      </a:pPr>
                      <a:r>
                        <a:rPr sz="2000" b="1" spc="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variance</a:t>
                      </a:r>
                      <a:endParaRPr sz="2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445" marB="0"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100"/>
                        </a:spcBef>
                        <a:tabLst>
                          <a:tab pos="2033905" algn="l"/>
                        </a:tabLst>
                      </a:pPr>
                      <a:r>
                        <a:rPr sz="1700" dirty="0">
                          <a:latin typeface="Arial" panose="020B0604020202020204"/>
                          <a:cs typeface="Arial" panose="020B0604020202020204"/>
                        </a:rPr>
                        <a:t>Income_mean	</a:t>
                      </a:r>
                      <a:r>
                        <a:rPr sz="3000" spc="44" baseline="-6000" dirty="0">
                          <a:latin typeface="Arial" panose="020B0604020202020204"/>
                          <a:cs typeface="Arial" panose="020B0604020202020204"/>
                        </a:rPr>
                        <a:t>gini</a:t>
                      </a:r>
                      <a:endParaRPr sz="3000" baseline="-6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2700" marB="0"/>
                </a:tc>
              </a:tr>
              <a:tr h="369650">
                <a:tc vMerge="1">
                  <a:tcPr marL="0" marR="0" marT="4445" marB="0"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marL="434340">
                        <a:lnSpc>
                          <a:spcPct val="100000"/>
                        </a:lnSpc>
                        <a:spcBef>
                          <a:spcPts val="290"/>
                        </a:spcBef>
                        <a:tabLst>
                          <a:tab pos="2098040" algn="l"/>
                        </a:tabLst>
                      </a:pPr>
                      <a:r>
                        <a:rPr sz="2000" spc="5" dirty="0">
                          <a:latin typeface="Arial" panose="020B0604020202020204"/>
                          <a:cs typeface="Arial" panose="020B0604020202020204"/>
                        </a:rPr>
                        <a:t>45,89	</a:t>
                      </a:r>
                      <a:r>
                        <a:rPr sz="2000" spc="25" dirty="0">
                          <a:latin typeface="Arial" panose="020B0604020202020204"/>
                          <a:cs typeface="Arial" panose="020B0604020202020204"/>
                        </a:rPr>
                        <a:t>≈0</a:t>
                      </a:r>
                      <a:endParaRPr sz="2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6830" marB="0">
                    <a:solidFill>
                      <a:srgbClr val="E3E5E8"/>
                    </a:solidFill>
                  </a:tcPr>
                </a:tc>
              </a:tr>
              <a:tr h="369649">
                <a:tc vMerge="1">
                  <a:tcPr marL="0" marR="0" marT="4445" marB="0"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B w="12700">
                      <a:solidFill>
                        <a:srgbClr val="3797C6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5505302" y="1930090"/>
          <a:ext cx="4808220" cy="18535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2740"/>
                <a:gridCol w="3205480"/>
              </a:tblGrid>
              <a:tr h="739301">
                <a:tc gridSpan="2">
                  <a:txBody>
                    <a:bodyPr/>
                    <a:lstStyle/>
                    <a:p>
                      <a:pPr marL="2038350" marR="50165" indent="-196850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2000" b="1" spc="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Regression pour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log </a:t>
                      </a:r>
                      <a:r>
                        <a:rPr sz="2000" b="1" spc="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l’income normal :  72,8%</a:t>
                      </a:r>
                      <a:endParaRPr sz="2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66040" marB="0">
                    <a:solidFill>
                      <a:srgbClr val="0365C0"/>
                    </a:solidFill>
                  </a:tcPr>
                </a:tc>
                <a:tc hMerge="1">
                  <a:tcPr marL="0" marR="0" marT="0" marB="0"/>
                </a:tc>
              </a:tr>
              <a:tr h="36965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7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273050">
                        <a:lnSpc>
                          <a:spcPct val="100000"/>
                        </a:lnSpc>
                      </a:pPr>
                      <a:r>
                        <a:rPr sz="2000" b="1" spc="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variance</a:t>
                      </a:r>
                      <a:endParaRPr sz="2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445" marB="0"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marR="342900" algn="r">
                        <a:lnSpc>
                          <a:spcPct val="100000"/>
                        </a:lnSpc>
                        <a:spcBef>
                          <a:spcPts val="200"/>
                        </a:spcBef>
                        <a:tabLst>
                          <a:tab pos="2361565" algn="l"/>
                        </a:tabLst>
                      </a:pPr>
                      <a:r>
                        <a:rPr sz="1850" dirty="0">
                          <a:latin typeface="Arial" panose="020B0604020202020204"/>
                          <a:cs typeface="Arial" panose="020B0604020202020204"/>
                        </a:rPr>
                        <a:t>log_Income_mean</a:t>
                      </a:r>
                      <a:r>
                        <a:rPr sz="1850" dirty="0">
                          <a:latin typeface="Arial" panose="020B0604020202020204"/>
                          <a:cs typeface="Arial" panose="020B0604020202020204"/>
                        </a:rPr>
                        <a:t>	</a:t>
                      </a:r>
                      <a:r>
                        <a:rPr sz="3000" baseline="-3000" dirty="0">
                          <a:latin typeface="Arial" panose="020B0604020202020204"/>
                          <a:cs typeface="Arial" panose="020B0604020202020204"/>
                        </a:rPr>
                        <a:t>gini</a:t>
                      </a:r>
                      <a:endParaRPr sz="3000" baseline="-3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5400" marB="0"/>
                </a:tc>
              </a:tr>
              <a:tr h="369650">
                <a:tc vMerge="1">
                  <a:tcPr marL="0" marR="0" marT="4445" marB="0"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marR="403860" algn="r">
                        <a:lnSpc>
                          <a:spcPct val="100000"/>
                        </a:lnSpc>
                        <a:spcBef>
                          <a:spcPts val="290"/>
                        </a:spcBef>
                        <a:tabLst>
                          <a:tab pos="1852930" algn="l"/>
                        </a:tabLst>
                      </a:pPr>
                      <a:r>
                        <a:rPr sz="2000" dirty="0">
                          <a:latin typeface="Arial" panose="020B0604020202020204"/>
                          <a:cs typeface="Arial" panose="020B0604020202020204"/>
                        </a:rPr>
                        <a:t>69,4</a:t>
                      </a:r>
                      <a:r>
                        <a:rPr sz="200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2000" dirty="0">
                          <a:latin typeface="Arial" panose="020B0604020202020204"/>
                          <a:cs typeface="Arial" panose="020B0604020202020204"/>
                        </a:rPr>
                        <a:t>%</a:t>
                      </a:r>
                      <a:r>
                        <a:rPr sz="2000" dirty="0">
                          <a:latin typeface="Arial" panose="020B0604020202020204"/>
                          <a:cs typeface="Arial" panose="020B0604020202020204"/>
                        </a:rPr>
                        <a:t>	</a:t>
                      </a:r>
                      <a:r>
                        <a:rPr sz="2000" dirty="0">
                          <a:latin typeface="Arial" panose="020B0604020202020204"/>
                          <a:cs typeface="Arial" panose="020B0604020202020204"/>
                        </a:rPr>
                        <a:t>≈</a:t>
                      </a:r>
                      <a:r>
                        <a:rPr sz="2000" dirty="0"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2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6830" marB="0">
                    <a:solidFill>
                      <a:srgbClr val="E3E5E8"/>
                    </a:solidFill>
                  </a:tcPr>
                </a:tc>
              </a:tr>
              <a:tr h="369649">
                <a:tc vMerge="1">
                  <a:tcPr marL="0" marR="0" marT="4445" marB="0"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B w="12700">
                      <a:solidFill>
                        <a:srgbClr val="3797C6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83302" y="5024744"/>
          <a:ext cx="4808220" cy="19805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2055"/>
                <a:gridCol w="1278890"/>
                <a:gridCol w="707389"/>
                <a:gridCol w="1619885"/>
              </a:tblGrid>
              <a:tr h="493886">
                <a:tc gridSpan="4">
                  <a:txBody>
                    <a:bodyPr/>
                    <a:lstStyle/>
                    <a:p>
                      <a:pPr marL="340360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1700" b="1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Regression </a:t>
                      </a:r>
                      <a:r>
                        <a:rPr sz="1700" b="1" spc="-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pour l’income </a:t>
                      </a:r>
                      <a:r>
                        <a:rPr sz="1700" b="1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normal :</a:t>
                      </a:r>
                      <a:r>
                        <a:rPr sz="1700" b="1" spc="10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700" b="1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52%</a:t>
                      </a:r>
                      <a:endParaRPr sz="17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08585" marB="0">
                    <a:solidFill>
                      <a:srgbClr val="0365C0"/>
                    </a:solidFill>
                  </a:tcPr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</a:tr>
              <a:tr h="493886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9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736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000" b="1" spc="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variance</a:t>
                      </a:r>
                      <a:endParaRPr sz="2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marL="484505" marR="125095" indent="-419100">
                        <a:lnSpc>
                          <a:spcPts val="2000"/>
                        </a:lnSpc>
                        <a:spcBef>
                          <a:spcPts val="265"/>
                        </a:spcBef>
                      </a:pPr>
                      <a:r>
                        <a:rPr sz="1600" dirty="0">
                          <a:latin typeface="Arial" panose="020B0604020202020204"/>
                          <a:cs typeface="Arial" panose="020B0604020202020204"/>
                        </a:rPr>
                        <a:t>Income_me  </a:t>
                      </a:r>
                      <a:r>
                        <a:rPr sz="1600" spc="15" dirty="0">
                          <a:latin typeface="Arial" panose="020B0604020202020204"/>
                          <a:cs typeface="Arial" panose="020B0604020202020204"/>
                        </a:rPr>
                        <a:t>an</a:t>
                      </a:r>
                      <a:endParaRPr sz="16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marR="2095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2000" spc="30" dirty="0">
                          <a:latin typeface="Arial" panose="020B0604020202020204"/>
                          <a:cs typeface="Arial" panose="020B0604020202020204"/>
                        </a:rPr>
                        <a:t>gini</a:t>
                      </a:r>
                      <a:endParaRPr sz="2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97155" marB="0"/>
                </a:tc>
                <a:tc>
                  <a:txBody>
                    <a:bodyPr/>
                    <a:lstStyle/>
                    <a:p>
                      <a:pPr marL="60960" algn="ct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700" spc="5" dirty="0">
                          <a:latin typeface="Arial" panose="020B0604020202020204"/>
                          <a:cs typeface="Arial" panose="020B0604020202020204"/>
                        </a:rPr>
                        <a:t>classe_parent</a:t>
                      </a:r>
                      <a:endParaRPr sz="17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09855" marB="0"/>
                </a:tc>
              </a:tr>
              <a:tr h="446118">
                <a:tc vMerge="1">
                  <a:tcPr marL="0" marR="0" marT="0" marB="0"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marL="28130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5" dirty="0">
                          <a:latin typeface="Arial" panose="020B0604020202020204"/>
                          <a:cs typeface="Arial" panose="020B0604020202020204"/>
                        </a:rPr>
                        <a:t>45,89</a:t>
                      </a:r>
                      <a:endParaRPr sz="2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5725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R="19050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25" dirty="0">
                          <a:latin typeface="Arial" panose="020B0604020202020204"/>
                          <a:cs typeface="Arial" panose="020B0604020202020204"/>
                        </a:rPr>
                        <a:t>≈0</a:t>
                      </a:r>
                      <a:endParaRPr sz="2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5725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66040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000" spc="5" dirty="0">
                          <a:latin typeface="Arial" panose="020B0604020202020204"/>
                          <a:cs typeface="Arial" panose="020B0604020202020204"/>
                        </a:rPr>
                        <a:t>5,08</a:t>
                      </a:r>
                      <a:endParaRPr sz="2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5725" marB="0">
                    <a:solidFill>
                      <a:srgbClr val="E3E5E8"/>
                    </a:solidFill>
                  </a:tcPr>
                </a:tc>
              </a:tr>
              <a:tr h="493886">
                <a:tc vMerge="1">
                  <a:tcPr marL="0" marR="0" marT="0" marB="0"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398CCE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B w="12700">
                      <a:solidFill>
                        <a:srgbClr val="3797C6"/>
                      </a:solidFill>
                      <a:prstDash val="solid"/>
                    </a:lnB>
                  </a:tcPr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5505302" y="4898392"/>
          <a:ext cx="4883785" cy="2195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8090"/>
                <a:gridCol w="1178560"/>
                <a:gridCol w="752475"/>
                <a:gridCol w="1724660"/>
              </a:tblGrid>
              <a:tr h="547578">
                <a:tc gridSpan="4">
                  <a:txBody>
                    <a:bodyPr/>
                    <a:lstStyle/>
                    <a:p>
                      <a:pPr marL="2393950" marR="342265" indent="-787400">
                        <a:lnSpc>
                          <a:spcPts val="2000"/>
                        </a:lnSpc>
                        <a:spcBef>
                          <a:spcPts val="350"/>
                        </a:spcBef>
                      </a:pPr>
                      <a:r>
                        <a:rPr sz="1700" b="1" spc="-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Regression </a:t>
                      </a:r>
                      <a:r>
                        <a:rPr sz="1700" b="1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pour log income  normal :</a:t>
                      </a:r>
                      <a:r>
                        <a:rPr sz="1700" b="1" spc="-1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700" b="1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78%</a:t>
                      </a:r>
                      <a:endParaRPr sz="17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4450" marB="0">
                    <a:solidFill>
                      <a:srgbClr val="0365C0"/>
                    </a:solidFill>
                  </a:tcPr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</a:tr>
              <a:tr h="542706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5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2000" b="1" spc="5" dirty="0">
                          <a:solidFill>
                            <a:srgbClr val="FFFFFF"/>
                          </a:solidFill>
                          <a:latin typeface="Arial" panose="020B0604020202020204"/>
                          <a:cs typeface="Arial" panose="020B0604020202020204"/>
                        </a:rPr>
                        <a:t>variance</a:t>
                      </a:r>
                      <a:endParaRPr sz="2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marL="200660" marR="131445" indent="-127000">
                        <a:lnSpc>
                          <a:spcPts val="1900"/>
                        </a:lnSpc>
                        <a:spcBef>
                          <a:spcPts val="415"/>
                        </a:spcBef>
                      </a:pPr>
                      <a:r>
                        <a:rPr sz="1600" dirty="0">
                          <a:latin typeface="Arial" panose="020B0604020202020204"/>
                          <a:cs typeface="Arial" panose="020B0604020202020204"/>
                        </a:rPr>
                        <a:t>log_Incom  </a:t>
                      </a:r>
                      <a:r>
                        <a:rPr sz="1600" dirty="0">
                          <a:latin typeface="Arial" panose="020B0604020202020204"/>
                          <a:cs typeface="Arial" panose="020B0604020202020204"/>
                        </a:rPr>
                        <a:t>e_mean</a:t>
                      </a:r>
                      <a:endParaRPr sz="16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2705" marB="0"/>
                </a:tc>
                <a:tc>
                  <a:txBody>
                    <a:bodyPr/>
                    <a:lstStyle/>
                    <a:p>
                      <a:pPr marR="52705" algn="ctr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2000" spc="30" dirty="0">
                          <a:latin typeface="Arial" panose="020B0604020202020204"/>
                          <a:cs typeface="Arial" panose="020B0604020202020204"/>
                        </a:rPr>
                        <a:t>gini</a:t>
                      </a:r>
                      <a:endParaRPr sz="2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18745" marB="0"/>
                </a:tc>
                <a:tc>
                  <a:txBody>
                    <a:bodyPr/>
                    <a:lstStyle/>
                    <a:p>
                      <a:pPr marL="32385" algn="ctr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sz="1700" spc="5" dirty="0">
                          <a:latin typeface="Arial" panose="020B0604020202020204"/>
                          <a:cs typeface="Arial" panose="020B0604020202020204"/>
                        </a:rPr>
                        <a:t>classe_parent</a:t>
                      </a:r>
                      <a:endParaRPr sz="17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44145" marB="0"/>
                </a:tc>
              </a:tr>
              <a:tr h="547577">
                <a:tc vMerge="1">
                  <a:tcPr marL="0" marR="0" marT="0" marB="0"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398CCE"/>
                    </a:solidFill>
                  </a:tcPr>
                </a:tc>
                <a:tc>
                  <a:txBody>
                    <a:bodyPr/>
                    <a:lstStyle/>
                    <a:p>
                      <a:pPr marL="314960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2000" spc="5" dirty="0">
                          <a:latin typeface="Arial" panose="020B0604020202020204"/>
                          <a:cs typeface="Arial" panose="020B0604020202020204"/>
                        </a:rPr>
                        <a:t>69,4</a:t>
                      </a:r>
                      <a:endParaRPr sz="2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17475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R="50165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2000" spc="25" dirty="0">
                          <a:latin typeface="Arial" panose="020B0604020202020204"/>
                          <a:cs typeface="Arial" panose="020B0604020202020204"/>
                        </a:rPr>
                        <a:t>≈0</a:t>
                      </a:r>
                      <a:endParaRPr sz="2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17475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7465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2000" spc="5" dirty="0">
                          <a:latin typeface="Arial" panose="020B0604020202020204"/>
                          <a:cs typeface="Arial" panose="020B0604020202020204"/>
                        </a:rPr>
                        <a:t>5,08</a:t>
                      </a:r>
                      <a:endParaRPr sz="2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17475" marB="0">
                    <a:solidFill>
                      <a:srgbClr val="E3E5E8"/>
                    </a:solidFill>
                  </a:tcPr>
                </a:tc>
              </a:tr>
              <a:tr h="547577">
                <a:tc vMerge="1">
                  <a:tcPr marL="0" marR="0" marT="0" marB="0"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398CCE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B w="12700">
                      <a:solidFill>
                        <a:srgbClr val="3797C6"/>
                      </a:solidFill>
                      <a:prstDash val="solid"/>
                    </a:lnB>
                  </a:tcPr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00200" y="0"/>
            <a:ext cx="8376284" cy="139446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435"/>
              </a:spcBef>
            </a:pPr>
            <a:r>
              <a:rPr sz="1400" spc="-5" dirty="0">
                <a:latin typeface="Arial" panose="020B0604020202020204"/>
                <a:cs typeface="Arial" panose="020B0604020202020204"/>
              </a:rPr>
              <a:t>35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152400" marR="1280795" algn="ctr">
              <a:lnSpc>
                <a:spcPts val="2000"/>
              </a:lnSpc>
              <a:spcBef>
                <a:spcPts val="520"/>
              </a:spcBef>
            </a:pPr>
            <a:r>
              <a:rPr sz="1700" b="1" dirty="0">
                <a:latin typeface="Arial" panose="020B0604020202020204"/>
                <a:cs typeface="Arial" panose="020B0604020202020204"/>
              </a:rPr>
              <a:t>En observant </a:t>
            </a:r>
            <a:r>
              <a:rPr sz="1700" b="1" spc="-5" dirty="0">
                <a:latin typeface="Arial" panose="020B0604020202020204"/>
                <a:cs typeface="Arial" panose="020B0604020202020204"/>
              </a:rPr>
              <a:t>le </a:t>
            </a:r>
            <a:r>
              <a:rPr sz="1700" b="1" dirty="0">
                <a:latin typeface="Arial" panose="020B0604020202020204"/>
                <a:cs typeface="Arial" panose="020B0604020202020204"/>
              </a:rPr>
              <a:t>coefficient de régression associé à </a:t>
            </a:r>
            <a:r>
              <a:rPr sz="1700" b="1" spc="-5" dirty="0">
                <a:latin typeface="Arial" panose="020B0604020202020204"/>
                <a:cs typeface="Arial" panose="020B0604020202020204"/>
              </a:rPr>
              <a:t>l’indice </a:t>
            </a:r>
            <a:r>
              <a:rPr sz="1700" b="1" dirty="0">
                <a:latin typeface="Arial" panose="020B0604020202020204"/>
                <a:cs typeface="Arial" panose="020B0604020202020204"/>
              </a:rPr>
              <a:t>de </a:t>
            </a:r>
            <a:r>
              <a:rPr sz="1700" b="1" spc="-5" dirty="0">
                <a:latin typeface="Arial" panose="020B0604020202020204"/>
                <a:cs typeface="Arial" panose="020B0604020202020204"/>
              </a:rPr>
              <a:t>Gini,  </a:t>
            </a:r>
            <a:r>
              <a:rPr sz="1700" b="1" dirty="0">
                <a:latin typeface="Arial" panose="020B0604020202020204"/>
                <a:cs typeface="Arial" panose="020B0604020202020204"/>
              </a:rPr>
              <a:t>peut-on affirmer que</a:t>
            </a:r>
            <a:r>
              <a:rPr sz="1700" b="1" spc="-5" dirty="0">
                <a:latin typeface="Arial" panose="020B0604020202020204"/>
                <a:cs typeface="Arial" panose="020B0604020202020204"/>
              </a:rPr>
              <a:t> le</a:t>
            </a:r>
            <a:endParaRPr sz="1700">
              <a:latin typeface="Arial" panose="020B0604020202020204"/>
              <a:cs typeface="Arial" panose="020B0604020202020204"/>
            </a:endParaRPr>
          </a:p>
          <a:p>
            <a:pPr marL="12700" marR="1131570" algn="ctr">
              <a:lnSpc>
                <a:spcPct val="103000"/>
              </a:lnSpc>
              <a:spcBef>
                <a:spcPts val="40"/>
              </a:spcBef>
            </a:pPr>
            <a:r>
              <a:rPr sz="1700" b="1" dirty="0">
                <a:latin typeface="Arial" panose="020B0604020202020204"/>
                <a:cs typeface="Arial" panose="020B0604020202020204"/>
              </a:rPr>
              <a:t>fait de vivre dans un pays </a:t>
            </a:r>
            <a:r>
              <a:rPr sz="1700" b="1" spc="-5" dirty="0">
                <a:latin typeface="Arial" panose="020B0604020202020204"/>
                <a:cs typeface="Arial" panose="020B0604020202020204"/>
              </a:rPr>
              <a:t>plus </a:t>
            </a:r>
            <a:r>
              <a:rPr sz="1700" b="1" dirty="0">
                <a:latin typeface="Arial" panose="020B0604020202020204"/>
                <a:cs typeface="Arial" panose="020B0604020202020204"/>
              </a:rPr>
              <a:t>inégalitaire favorise </a:t>
            </a:r>
            <a:r>
              <a:rPr sz="1700" b="1" spc="-5" dirty="0">
                <a:latin typeface="Arial" panose="020B0604020202020204"/>
                <a:cs typeface="Arial" panose="020B0604020202020204"/>
              </a:rPr>
              <a:t>plus </a:t>
            </a:r>
            <a:r>
              <a:rPr sz="1700" b="1" dirty="0">
                <a:latin typeface="Arial" panose="020B0604020202020204"/>
                <a:cs typeface="Arial" panose="020B0604020202020204"/>
              </a:rPr>
              <a:t>de personnes  </a:t>
            </a:r>
            <a:r>
              <a:rPr sz="1700" b="1" spc="-5" dirty="0">
                <a:latin typeface="Arial" panose="020B0604020202020204"/>
                <a:cs typeface="Arial" panose="020B0604020202020204"/>
              </a:rPr>
              <a:t>qu’il </a:t>
            </a:r>
            <a:r>
              <a:rPr sz="1700" b="1" dirty="0">
                <a:latin typeface="Arial" panose="020B0604020202020204"/>
                <a:cs typeface="Arial" panose="020B0604020202020204"/>
              </a:rPr>
              <a:t>n’en défavorise ?</a:t>
            </a:r>
            <a:endParaRPr sz="17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0808" y="1901845"/>
            <a:ext cx="5372794" cy="507991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20808" y="1884683"/>
            <a:ext cx="5527675" cy="5303520"/>
          </a:xfrm>
          <a:custGeom>
            <a:avLst/>
            <a:gdLst/>
            <a:ahLst/>
            <a:cxnLst/>
            <a:rect l="l" t="t" r="r" b="b"/>
            <a:pathLst>
              <a:path w="5527675" h="5303520">
                <a:moveTo>
                  <a:pt x="0" y="0"/>
                </a:moveTo>
                <a:lnTo>
                  <a:pt x="5527284" y="0"/>
                </a:lnTo>
                <a:lnTo>
                  <a:pt x="5527284" y="5303018"/>
                </a:lnTo>
                <a:lnTo>
                  <a:pt x="0" y="5303018"/>
                </a:lnTo>
                <a:lnTo>
                  <a:pt x="0" y="0"/>
                </a:lnTo>
                <a:close/>
              </a:path>
            </a:pathLst>
          </a:custGeom>
          <a:ln w="39407">
            <a:solidFill>
              <a:srgbClr val="51A7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0686" y="5460301"/>
            <a:ext cx="1931670" cy="412750"/>
          </a:xfrm>
          <a:custGeom>
            <a:avLst/>
            <a:gdLst/>
            <a:ahLst/>
            <a:cxnLst/>
            <a:rect l="l" t="t" r="r" b="b"/>
            <a:pathLst>
              <a:path w="1931670" h="412750">
                <a:moveTo>
                  <a:pt x="0" y="0"/>
                </a:moveTo>
                <a:lnTo>
                  <a:pt x="1931478" y="0"/>
                </a:lnTo>
                <a:lnTo>
                  <a:pt x="1931478" y="412563"/>
                </a:lnTo>
                <a:lnTo>
                  <a:pt x="0" y="412563"/>
                </a:lnTo>
                <a:lnTo>
                  <a:pt x="0" y="0"/>
                </a:lnTo>
                <a:close/>
              </a:path>
            </a:pathLst>
          </a:custGeom>
          <a:ln w="19710">
            <a:solidFill>
              <a:srgbClr val="C8250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092251" y="1973811"/>
            <a:ext cx="4121150" cy="1879600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123825" rIns="0" bIns="0" rtlCol="0">
            <a:spAutoFit/>
          </a:bodyPr>
          <a:lstStyle/>
          <a:p>
            <a:pPr marL="130175">
              <a:lnSpc>
                <a:spcPct val="100000"/>
              </a:lnSpc>
              <a:spcBef>
                <a:spcPts val="975"/>
              </a:spcBef>
            </a:pPr>
            <a:r>
              <a:rPr sz="1400" b="1" spc="-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Si </a:t>
            </a:r>
            <a:r>
              <a:rPr sz="1400" b="1" spc="-10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on </a:t>
            </a:r>
            <a:r>
              <a:rPr sz="1400" b="1" spc="-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fait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130175" marR="106680">
              <a:lnSpc>
                <a:spcPts val="1500"/>
              </a:lnSpc>
              <a:spcBef>
                <a:spcPts val="520"/>
              </a:spcBef>
            </a:pPr>
            <a:r>
              <a:rPr sz="1300" spc="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-Plus le gini </a:t>
            </a:r>
            <a:r>
              <a:rPr sz="1300" spc="10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augmente </a:t>
            </a:r>
            <a:r>
              <a:rPr sz="1300" spc="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plus le revenu va diminuer </a:t>
            </a:r>
            <a:r>
              <a:rPr sz="1300" spc="10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à  </a:t>
            </a:r>
            <a:r>
              <a:rPr sz="1300" spc="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cause </a:t>
            </a:r>
            <a:r>
              <a:rPr sz="1300" spc="10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de </a:t>
            </a:r>
            <a:r>
              <a:rPr sz="1300" spc="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son coefficient</a:t>
            </a:r>
            <a:r>
              <a:rPr sz="1300" spc="-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00" spc="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négatif.</a:t>
            </a:r>
            <a:endParaRPr sz="1300">
              <a:latin typeface="Arial" panose="020B0604020202020204"/>
              <a:cs typeface="Arial" panose="020B0604020202020204"/>
            </a:endParaRPr>
          </a:p>
          <a:p>
            <a:pPr marL="130175" marR="106680">
              <a:lnSpc>
                <a:spcPts val="1500"/>
              </a:lnSpc>
              <a:spcBef>
                <a:spcPts val="300"/>
              </a:spcBef>
            </a:pPr>
            <a:r>
              <a:rPr sz="1300" spc="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-Un pays est plus inégalitaire si son indice </a:t>
            </a:r>
            <a:r>
              <a:rPr sz="1300" spc="10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de </a:t>
            </a:r>
            <a:r>
              <a:rPr sz="1300" spc="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gini  est</a:t>
            </a:r>
            <a:r>
              <a:rPr sz="1300" spc="-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00" spc="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élevé.</a:t>
            </a:r>
            <a:endParaRPr sz="13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130175" marR="106680">
              <a:lnSpc>
                <a:spcPts val="1500"/>
              </a:lnSpc>
            </a:pPr>
            <a:r>
              <a:rPr sz="1300" spc="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-Donc plus </a:t>
            </a:r>
            <a:r>
              <a:rPr sz="1300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il </a:t>
            </a:r>
            <a:r>
              <a:rPr sz="1300" spc="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y </a:t>
            </a:r>
            <a:r>
              <a:rPr sz="1300" spc="10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a un </a:t>
            </a:r>
            <a:r>
              <a:rPr sz="1300" spc="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gini important, plus ca va  défavoriser des</a:t>
            </a:r>
            <a:r>
              <a:rPr sz="1300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00" spc="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personnes</a:t>
            </a:r>
            <a:endParaRPr sz="13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Mission</a:t>
            </a:r>
            <a:r>
              <a:rPr spc="-85" dirty="0"/>
              <a:t> </a:t>
            </a:r>
            <a:r>
              <a:rPr spc="5" dirty="0"/>
              <a:t>4</a:t>
            </a:r>
            <a:endParaRPr spc="5" dirty="0"/>
          </a:p>
        </p:txBody>
      </p:sp>
      <p:sp>
        <p:nvSpPr>
          <p:cNvPr id="3" name="object 3"/>
          <p:cNvSpPr txBox="1"/>
          <p:nvPr/>
        </p:nvSpPr>
        <p:spPr>
          <a:xfrm>
            <a:off x="9753600" y="15637"/>
            <a:ext cx="22288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Arial" panose="020B0604020202020204"/>
                <a:cs typeface="Arial" panose="020B0604020202020204"/>
              </a:rPr>
              <a:t>36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14600" y="1019333"/>
            <a:ext cx="566039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800" spc="-5" dirty="0">
                <a:latin typeface="Arial" panose="020B0604020202020204"/>
                <a:cs typeface="Arial" panose="020B0604020202020204"/>
              </a:rPr>
              <a:t>Linéarisation </a:t>
            </a:r>
            <a:r>
              <a:rPr sz="2800" spc="70" dirty="0">
                <a:latin typeface="Arial" panose="020B0604020202020204"/>
                <a:cs typeface="Arial" panose="020B0604020202020204"/>
              </a:rPr>
              <a:t>de </a:t>
            </a:r>
            <a:r>
              <a:rPr sz="2800" spc="20" dirty="0">
                <a:latin typeface="Arial" panose="020B0604020202020204"/>
                <a:cs typeface="Arial" panose="020B0604020202020204"/>
              </a:rPr>
              <a:t>modele </a:t>
            </a:r>
            <a:r>
              <a:rPr sz="2800" spc="30" dirty="0">
                <a:latin typeface="Arial" panose="020B0604020202020204"/>
                <a:cs typeface="Arial" panose="020B0604020202020204"/>
              </a:rPr>
              <a:t>avec </a:t>
            </a:r>
            <a:r>
              <a:rPr sz="2800" spc="-5" dirty="0">
                <a:latin typeface="Arial" panose="020B0604020202020204"/>
                <a:cs typeface="Arial" panose="020B0604020202020204"/>
              </a:rPr>
              <a:t>le</a:t>
            </a:r>
            <a:r>
              <a:rPr sz="2800" spc="-195" dirty="0">
                <a:latin typeface="Arial" panose="020B0604020202020204"/>
                <a:cs typeface="Arial" panose="020B0604020202020204"/>
              </a:rPr>
              <a:t> </a:t>
            </a:r>
            <a:r>
              <a:rPr sz="2800" spc="45" dirty="0">
                <a:latin typeface="Arial" panose="020B0604020202020204"/>
                <a:cs typeface="Arial" panose="020B0604020202020204"/>
              </a:rPr>
              <a:t>log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81400" y="2317063"/>
            <a:ext cx="3722975" cy="371338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481400" y="2317064"/>
            <a:ext cx="3723004" cy="3713479"/>
          </a:xfrm>
          <a:custGeom>
            <a:avLst/>
            <a:gdLst/>
            <a:ahLst/>
            <a:cxnLst/>
            <a:rect l="l" t="t" r="r" b="b"/>
            <a:pathLst>
              <a:path w="3723004" h="3713479">
                <a:moveTo>
                  <a:pt x="0" y="0"/>
                </a:moveTo>
                <a:lnTo>
                  <a:pt x="3722975" y="0"/>
                </a:lnTo>
                <a:lnTo>
                  <a:pt x="3722975" y="3713384"/>
                </a:lnTo>
                <a:lnTo>
                  <a:pt x="0" y="3713384"/>
                </a:lnTo>
                <a:lnTo>
                  <a:pt x="0" y="0"/>
                </a:lnTo>
                <a:close/>
              </a:path>
            </a:pathLst>
          </a:custGeom>
          <a:ln w="19703">
            <a:solidFill>
              <a:srgbClr val="164F86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70200" y="432488"/>
            <a:ext cx="5317490" cy="1066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55800" marR="5080" indent="-19431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L’effet </a:t>
            </a:r>
            <a:r>
              <a:rPr spc="5" dirty="0"/>
              <a:t>du logarithme sur</a:t>
            </a:r>
            <a:r>
              <a:rPr spc="-50" dirty="0"/>
              <a:t> </a:t>
            </a:r>
            <a:r>
              <a:rPr spc="5" dirty="0"/>
              <a:t>les  </a:t>
            </a:r>
            <a:r>
              <a:rPr dirty="0"/>
              <a:t>outliers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753600" y="15637"/>
            <a:ext cx="22288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Arial" panose="020B0604020202020204"/>
                <a:cs typeface="Arial" panose="020B0604020202020204"/>
              </a:rPr>
              <a:t>37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7940" y="2940933"/>
            <a:ext cx="3894282" cy="213500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58927" y="2813030"/>
            <a:ext cx="4091940" cy="2391410"/>
          </a:xfrm>
          <a:custGeom>
            <a:avLst/>
            <a:gdLst/>
            <a:ahLst/>
            <a:cxnLst/>
            <a:rect l="l" t="t" r="r" b="b"/>
            <a:pathLst>
              <a:path w="4091940" h="2391410">
                <a:moveTo>
                  <a:pt x="0" y="0"/>
                </a:moveTo>
                <a:lnTo>
                  <a:pt x="4091461" y="0"/>
                </a:lnTo>
                <a:lnTo>
                  <a:pt x="4091461" y="2390809"/>
                </a:lnTo>
                <a:lnTo>
                  <a:pt x="0" y="2390809"/>
                </a:lnTo>
                <a:lnTo>
                  <a:pt x="0" y="0"/>
                </a:lnTo>
                <a:close/>
              </a:path>
            </a:pathLst>
          </a:custGeom>
          <a:ln w="39414">
            <a:solidFill>
              <a:srgbClr val="51A7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193206" y="2940933"/>
            <a:ext cx="3650385" cy="21350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124331" y="2813030"/>
            <a:ext cx="3837940" cy="2391410"/>
          </a:xfrm>
          <a:custGeom>
            <a:avLst/>
            <a:gdLst/>
            <a:ahLst/>
            <a:cxnLst/>
            <a:rect l="l" t="t" r="r" b="b"/>
            <a:pathLst>
              <a:path w="3837940" h="2391410">
                <a:moveTo>
                  <a:pt x="0" y="0"/>
                </a:moveTo>
                <a:lnTo>
                  <a:pt x="3837333" y="0"/>
                </a:lnTo>
                <a:lnTo>
                  <a:pt x="3837333" y="2390809"/>
                </a:lnTo>
                <a:lnTo>
                  <a:pt x="0" y="2390809"/>
                </a:lnTo>
                <a:lnTo>
                  <a:pt x="0" y="0"/>
                </a:lnTo>
                <a:close/>
              </a:path>
            </a:pathLst>
          </a:custGeom>
          <a:ln w="39413">
            <a:solidFill>
              <a:srgbClr val="51A7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943100" y="2098833"/>
            <a:ext cx="92583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800" spc="-65" dirty="0">
                <a:latin typeface="Arial" panose="020B0604020202020204"/>
                <a:cs typeface="Arial" panose="020B0604020202020204"/>
              </a:rPr>
              <a:t>A</a:t>
            </a:r>
            <a:r>
              <a:rPr sz="2800" spc="-5" dirty="0">
                <a:latin typeface="Arial" panose="020B0604020202020204"/>
                <a:cs typeface="Arial" panose="020B0604020202020204"/>
              </a:rPr>
              <a:t>vant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56500" y="2098833"/>
            <a:ext cx="96456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800" spc="50" dirty="0">
                <a:latin typeface="Arial" panose="020B0604020202020204"/>
                <a:cs typeface="Arial" panose="020B0604020202020204"/>
              </a:rPr>
              <a:t>Ap</a:t>
            </a:r>
            <a:r>
              <a:rPr sz="2800" spc="-30" dirty="0">
                <a:latin typeface="Arial" panose="020B0604020202020204"/>
                <a:cs typeface="Arial" panose="020B0604020202020204"/>
              </a:rPr>
              <a:t>r</a:t>
            </a:r>
            <a:r>
              <a:rPr sz="2800" spc="-5" dirty="0">
                <a:latin typeface="Arial" panose="020B0604020202020204"/>
                <a:cs typeface="Arial" panose="020B0604020202020204"/>
              </a:rPr>
              <a:t>ès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Mission</a:t>
            </a:r>
            <a:r>
              <a:rPr spc="-85" dirty="0"/>
              <a:t> </a:t>
            </a:r>
            <a:r>
              <a:rPr spc="5" dirty="0"/>
              <a:t>4</a:t>
            </a:r>
            <a:endParaRPr spc="5" dirty="0"/>
          </a:p>
        </p:txBody>
      </p:sp>
      <p:sp>
        <p:nvSpPr>
          <p:cNvPr id="3" name="object 3"/>
          <p:cNvSpPr txBox="1"/>
          <p:nvPr/>
        </p:nvSpPr>
        <p:spPr>
          <a:xfrm>
            <a:off x="9753600" y="15637"/>
            <a:ext cx="22288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Arial" panose="020B0604020202020204"/>
                <a:cs typeface="Arial" panose="020B0604020202020204"/>
              </a:rPr>
              <a:t>38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3154" y="1110796"/>
            <a:ext cx="10027090" cy="26049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62696" y="1120651"/>
            <a:ext cx="9968006" cy="25458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82600" y="1209040"/>
            <a:ext cx="9728200" cy="23670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29568" y="4271950"/>
            <a:ext cx="6143255" cy="2012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829568" y="4173755"/>
            <a:ext cx="6251575" cy="2327275"/>
          </a:xfrm>
          <a:custGeom>
            <a:avLst/>
            <a:gdLst/>
            <a:ahLst/>
            <a:cxnLst/>
            <a:rect l="l" t="t" r="r" b="b"/>
            <a:pathLst>
              <a:path w="6251575" h="2327275">
                <a:moveTo>
                  <a:pt x="0" y="0"/>
                </a:moveTo>
                <a:lnTo>
                  <a:pt x="6251549" y="0"/>
                </a:lnTo>
                <a:lnTo>
                  <a:pt x="6251549" y="2327223"/>
                </a:lnTo>
                <a:lnTo>
                  <a:pt x="0" y="2327223"/>
                </a:lnTo>
                <a:lnTo>
                  <a:pt x="0" y="0"/>
                </a:lnTo>
                <a:close/>
              </a:path>
            </a:pathLst>
          </a:custGeom>
          <a:ln w="39418">
            <a:solidFill>
              <a:srgbClr val="51A7F9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Mission</a:t>
            </a:r>
            <a:r>
              <a:rPr spc="-85" dirty="0"/>
              <a:t> </a:t>
            </a:r>
            <a:r>
              <a:rPr spc="5" dirty="0"/>
              <a:t>4</a:t>
            </a:r>
            <a:endParaRPr spc="5" dirty="0"/>
          </a:p>
        </p:txBody>
      </p:sp>
      <p:sp>
        <p:nvSpPr>
          <p:cNvPr id="3" name="object 3"/>
          <p:cNvSpPr txBox="1"/>
          <p:nvPr/>
        </p:nvSpPr>
        <p:spPr>
          <a:xfrm>
            <a:off x="9753600" y="15637"/>
            <a:ext cx="22288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Arial" panose="020B0604020202020204"/>
                <a:cs typeface="Arial" panose="020B0604020202020204"/>
              </a:rPr>
              <a:t>39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91528" y="1720457"/>
            <a:ext cx="8163178" cy="130642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76588" y="1528605"/>
            <a:ext cx="8488045" cy="1590040"/>
          </a:xfrm>
          <a:custGeom>
            <a:avLst/>
            <a:gdLst/>
            <a:ahLst/>
            <a:cxnLst/>
            <a:rect l="l" t="t" r="r" b="b"/>
            <a:pathLst>
              <a:path w="8488045" h="1590039">
                <a:moveTo>
                  <a:pt x="0" y="0"/>
                </a:moveTo>
                <a:lnTo>
                  <a:pt x="8487876" y="0"/>
                </a:lnTo>
                <a:lnTo>
                  <a:pt x="8487876" y="1589634"/>
                </a:lnTo>
                <a:lnTo>
                  <a:pt x="0" y="1589634"/>
                </a:lnTo>
                <a:lnTo>
                  <a:pt x="0" y="0"/>
                </a:lnTo>
                <a:close/>
              </a:path>
            </a:pathLst>
          </a:custGeom>
          <a:ln w="39421">
            <a:solidFill>
              <a:srgbClr val="51A7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832410" y="6283458"/>
            <a:ext cx="2580410" cy="10447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861953" y="6293313"/>
            <a:ext cx="2521325" cy="985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987800" y="6484302"/>
            <a:ext cx="2280920" cy="58864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90500" marR="5080" indent="-177800">
              <a:lnSpc>
                <a:spcPts val="2200"/>
              </a:lnSpc>
              <a:spcBef>
                <a:spcPts val="200"/>
              </a:spcBef>
            </a:pPr>
            <a:r>
              <a:rPr sz="1850" spc="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H0 </a:t>
            </a:r>
            <a:r>
              <a:rPr sz="185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est </a:t>
            </a:r>
            <a:r>
              <a:rPr sz="185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rejeté</a:t>
            </a:r>
            <a:r>
              <a:rPr sz="1850" spc="-3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50" spc="3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puisque  </a:t>
            </a:r>
            <a:r>
              <a:rPr sz="185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notre</a:t>
            </a:r>
            <a:r>
              <a:rPr sz="1850" spc="-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50" spc="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P-value&lt;5%</a:t>
            </a:r>
            <a:endParaRPr sz="1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93100" y="3529843"/>
            <a:ext cx="6277465" cy="24179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893099" y="3372580"/>
            <a:ext cx="6455410" cy="2683510"/>
          </a:xfrm>
          <a:custGeom>
            <a:avLst/>
            <a:gdLst/>
            <a:ahLst/>
            <a:cxnLst/>
            <a:rect l="l" t="t" r="r" b="b"/>
            <a:pathLst>
              <a:path w="6455409" h="2683510">
                <a:moveTo>
                  <a:pt x="0" y="0"/>
                </a:moveTo>
                <a:lnTo>
                  <a:pt x="6454851" y="0"/>
                </a:lnTo>
                <a:lnTo>
                  <a:pt x="6454851" y="2683301"/>
                </a:lnTo>
                <a:lnTo>
                  <a:pt x="0" y="2683301"/>
                </a:lnTo>
                <a:lnTo>
                  <a:pt x="0" y="0"/>
                </a:lnTo>
                <a:close/>
              </a:path>
            </a:pathLst>
          </a:custGeom>
          <a:ln w="39418">
            <a:solidFill>
              <a:srgbClr val="51A7F9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804400" y="15637"/>
            <a:ext cx="124460" cy="2273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400">
                <a:latin typeface="Arial" panose="020B0604020202020204"/>
                <a:cs typeface="Arial" panose="020B0604020202020204"/>
              </a:rPr>
              <a:t>4</a:t>
            </a:r>
            <a:endParaRPr lang="fr-FR"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41543" y="1571835"/>
            <a:ext cx="7683500" cy="3658870"/>
          </a:xfrm>
          <a:custGeom>
            <a:avLst/>
            <a:gdLst/>
            <a:ahLst/>
            <a:cxnLst/>
            <a:rect l="l" t="t" r="r" b="b"/>
            <a:pathLst>
              <a:path w="7683500" h="3658870">
                <a:moveTo>
                  <a:pt x="7567933" y="0"/>
                </a:moveTo>
                <a:lnTo>
                  <a:pt x="115478" y="0"/>
                </a:lnTo>
                <a:lnTo>
                  <a:pt x="70529" y="9082"/>
                </a:lnTo>
                <a:lnTo>
                  <a:pt x="33822" y="33851"/>
                </a:lnTo>
                <a:lnTo>
                  <a:pt x="9074" y="70588"/>
                </a:lnTo>
                <a:lnTo>
                  <a:pt x="0" y="115575"/>
                </a:lnTo>
                <a:lnTo>
                  <a:pt x="0" y="3542873"/>
                </a:lnTo>
                <a:lnTo>
                  <a:pt x="9074" y="3587860"/>
                </a:lnTo>
                <a:lnTo>
                  <a:pt x="33822" y="3624597"/>
                </a:lnTo>
                <a:lnTo>
                  <a:pt x="70529" y="3649365"/>
                </a:lnTo>
                <a:lnTo>
                  <a:pt x="115478" y="3658448"/>
                </a:lnTo>
                <a:lnTo>
                  <a:pt x="7567933" y="3658448"/>
                </a:lnTo>
                <a:lnTo>
                  <a:pt x="7612883" y="3649365"/>
                </a:lnTo>
                <a:lnTo>
                  <a:pt x="7649589" y="3624597"/>
                </a:lnTo>
                <a:lnTo>
                  <a:pt x="7674337" y="3587860"/>
                </a:lnTo>
                <a:lnTo>
                  <a:pt x="7683412" y="3542873"/>
                </a:lnTo>
                <a:lnTo>
                  <a:pt x="7683412" y="115575"/>
                </a:lnTo>
                <a:lnTo>
                  <a:pt x="7674337" y="70588"/>
                </a:lnTo>
                <a:lnTo>
                  <a:pt x="7649589" y="33851"/>
                </a:lnTo>
                <a:lnTo>
                  <a:pt x="7612883" y="9082"/>
                </a:lnTo>
                <a:lnTo>
                  <a:pt x="7567933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584700" y="3248077"/>
            <a:ext cx="2000250" cy="546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Mission</a:t>
            </a:r>
            <a:r>
              <a:rPr b="1" spc="-6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b="1" spc="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</a:t>
            </a:r>
            <a:endParaRPr b="1" spc="5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15"/>
              </a:spcBef>
            </a:pPr>
            <a:r>
              <a:rPr spc="5" dirty="0"/>
              <a:t>Mission</a:t>
            </a:r>
            <a:r>
              <a:rPr spc="-85" dirty="0"/>
              <a:t> </a:t>
            </a:r>
            <a:r>
              <a:rPr spc="5" dirty="0"/>
              <a:t>4</a:t>
            </a:r>
            <a:endParaRPr spc="5" dirty="0"/>
          </a:p>
        </p:txBody>
      </p:sp>
      <p:sp>
        <p:nvSpPr>
          <p:cNvPr id="3" name="object 3"/>
          <p:cNvSpPr txBox="1"/>
          <p:nvPr/>
        </p:nvSpPr>
        <p:spPr>
          <a:xfrm>
            <a:off x="9753600" y="15637"/>
            <a:ext cx="22288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Arial" panose="020B0604020202020204"/>
                <a:cs typeface="Arial" panose="020B0604020202020204"/>
              </a:rPr>
              <a:t>40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3080" y="1295345"/>
            <a:ext cx="8805630" cy="197492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85992" y="1159810"/>
            <a:ext cx="9009380" cy="2149475"/>
          </a:xfrm>
          <a:custGeom>
            <a:avLst/>
            <a:gdLst/>
            <a:ahLst/>
            <a:cxnLst/>
            <a:rect l="l" t="t" r="r" b="b"/>
            <a:pathLst>
              <a:path w="9009380" h="2149475">
                <a:moveTo>
                  <a:pt x="0" y="0"/>
                </a:moveTo>
                <a:lnTo>
                  <a:pt x="9008838" y="0"/>
                </a:lnTo>
                <a:lnTo>
                  <a:pt x="9008838" y="2149184"/>
                </a:lnTo>
                <a:lnTo>
                  <a:pt x="0" y="2149184"/>
                </a:lnTo>
                <a:lnTo>
                  <a:pt x="0" y="0"/>
                </a:lnTo>
                <a:close/>
              </a:path>
            </a:pathLst>
          </a:custGeom>
          <a:ln w="39421">
            <a:solidFill>
              <a:srgbClr val="51A7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994750" y="3913385"/>
            <a:ext cx="6221116" cy="2907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994751" y="3804960"/>
            <a:ext cx="6379210" cy="3242945"/>
          </a:xfrm>
          <a:custGeom>
            <a:avLst/>
            <a:gdLst/>
            <a:ahLst/>
            <a:cxnLst/>
            <a:rect l="l" t="t" r="r" b="b"/>
            <a:pathLst>
              <a:path w="6379209" h="3242945">
                <a:moveTo>
                  <a:pt x="0" y="0"/>
                </a:moveTo>
                <a:lnTo>
                  <a:pt x="6378613" y="0"/>
                </a:lnTo>
                <a:lnTo>
                  <a:pt x="6378613" y="3242852"/>
                </a:lnTo>
                <a:lnTo>
                  <a:pt x="0" y="3242852"/>
                </a:lnTo>
                <a:lnTo>
                  <a:pt x="0" y="0"/>
                </a:lnTo>
                <a:close/>
              </a:path>
            </a:pathLst>
          </a:custGeom>
          <a:ln w="39416">
            <a:solidFill>
              <a:srgbClr val="51A7F9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4600" y="574833"/>
            <a:ext cx="5661660" cy="87058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473200" marR="5080" indent="-1460500">
              <a:lnSpc>
                <a:spcPts val="3300"/>
              </a:lnSpc>
              <a:spcBef>
                <a:spcPts val="250"/>
              </a:spcBef>
            </a:pPr>
            <a:r>
              <a:rPr sz="2800" spc="-10" dirty="0"/>
              <a:t>Nos </a:t>
            </a:r>
            <a:r>
              <a:rPr sz="2800" spc="-5" dirty="0"/>
              <a:t>résidus sont ils distribués</a:t>
            </a:r>
            <a:r>
              <a:rPr sz="2800" spc="-55" dirty="0"/>
              <a:t> </a:t>
            </a:r>
            <a:r>
              <a:rPr sz="2800" spc="-5" dirty="0"/>
              <a:t>selon  une loi normale</a:t>
            </a:r>
            <a:r>
              <a:rPr sz="2800" spc="-20" dirty="0"/>
              <a:t> </a:t>
            </a:r>
            <a:r>
              <a:rPr sz="2800" spc="-5" dirty="0"/>
              <a:t>?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9753600" y="15637"/>
            <a:ext cx="22288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Arial" panose="020B0604020202020204"/>
                <a:cs typeface="Arial" panose="020B0604020202020204"/>
              </a:rPr>
              <a:t>41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17738" y="1859248"/>
            <a:ext cx="5753974" cy="388584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414062" y="1859249"/>
            <a:ext cx="5857875" cy="4145915"/>
          </a:xfrm>
          <a:custGeom>
            <a:avLst/>
            <a:gdLst/>
            <a:ahLst/>
            <a:cxnLst/>
            <a:rect l="l" t="t" r="r" b="b"/>
            <a:pathLst>
              <a:path w="5857875" h="4145915">
                <a:moveTo>
                  <a:pt x="0" y="0"/>
                </a:moveTo>
                <a:lnTo>
                  <a:pt x="5857650" y="0"/>
                </a:lnTo>
                <a:lnTo>
                  <a:pt x="5857650" y="4145765"/>
                </a:lnTo>
                <a:lnTo>
                  <a:pt x="0" y="4145765"/>
                </a:lnTo>
                <a:lnTo>
                  <a:pt x="0" y="0"/>
                </a:lnTo>
                <a:close/>
              </a:path>
            </a:pathLst>
          </a:custGeom>
          <a:ln w="39411">
            <a:solidFill>
              <a:srgbClr val="51A7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694008" y="4427270"/>
            <a:ext cx="1062674" cy="1064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6900" y="337701"/>
            <a:ext cx="1887220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dirty="0"/>
              <a:t>Les</a:t>
            </a:r>
            <a:r>
              <a:rPr sz="2550" spc="-50" dirty="0"/>
              <a:t> </a:t>
            </a:r>
            <a:r>
              <a:rPr sz="2550" dirty="0"/>
              <a:t>données</a:t>
            </a:r>
            <a:endParaRPr sz="2550"/>
          </a:p>
        </p:txBody>
      </p:sp>
      <p:sp>
        <p:nvSpPr>
          <p:cNvPr id="3" name="object 3"/>
          <p:cNvSpPr txBox="1"/>
          <p:nvPr/>
        </p:nvSpPr>
        <p:spPr>
          <a:xfrm>
            <a:off x="9804400" y="15637"/>
            <a:ext cx="12446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Arial" panose="020B0604020202020204"/>
                <a:cs typeface="Arial" panose="020B0604020202020204"/>
              </a:rPr>
              <a:t>5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16000" y="2456815"/>
            <a:ext cx="4335145" cy="360362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640934" y="3881559"/>
            <a:ext cx="4023360" cy="1009650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150">
              <a:latin typeface="Times New Roman" panose="02020603050405020304"/>
              <a:cs typeface="Times New Roman" panose="02020603050405020304"/>
            </a:endParaRPr>
          </a:p>
          <a:p>
            <a:pPr marL="124460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On y trouve</a:t>
            </a:r>
            <a:r>
              <a:rPr sz="1400" b="1" spc="-1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:</a:t>
            </a:r>
            <a:endParaRPr sz="1400">
              <a:solidFill>
                <a:schemeClr val="bg1"/>
              </a:solidFill>
              <a:latin typeface="Arial" panose="020B0604020202020204"/>
              <a:cs typeface="Arial" panose="020B0604020202020204"/>
            </a:endParaRPr>
          </a:p>
          <a:p>
            <a:pPr marL="124460" marR="484505">
              <a:lnSpc>
                <a:spcPts val="1500"/>
              </a:lnSpc>
              <a:spcBef>
                <a:spcPts val="520"/>
              </a:spcBef>
            </a:pPr>
            <a:r>
              <a:rPr sz="1300" b="1" spc="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les richesses, la qualité et les inégalités de  revenus </a:t>
            </a:r>
            <a:r>
              <a:rPr sz="1300" b="1" spc="1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des</a:t>
            </a:r>
            <a:r>
              <a:rPr sz="1300" b="1" spc="-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00" b="1" spc="1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personnes</a:t>
            </a:r>
            <a:endParaRPr sz="1300" b="1" spc="10" dirty="0">
              <a:solidFill>
                <a:schemeClr val="bg1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40705" y="2492375"/>
            <a:ext cx="4022090" cy="9994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0" dirty="0">
                <a:latin typeface="Arial" panose="020B0604020202020204"/>
                <a:cs typeface="Arial" panose="020B0604020202020204"/>
              </a:rPr>
              <a:t>World </a:t>
            </a:r>
            <a:r>
              <a:rPr sz="1400" b="1" spc="-5" dirty="0">
                <a:latin typeface="Arial" panose="020B0604020202020204"/>
                <a:cs typeface="Arial" panose="020B0604020202020204"/>
              </a:rPr>
              <a:t>inequality database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1450" spc="-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L’open </a:t>
            </a:r>
            <a:r>
              <a:rPr sz="1450" spc="10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data sur </a:t>
            </a:r>
            <a:r>
              <a:rPr sz="1450" spc="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les inégalités </a:t>
            </a:r>
            <a:r>
              <a:rPr sz="1450" spc="10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globales du monde</a:t>
            </a:r>
            <a:r>
              <a:rPr lang="fr-FR" sz="1450" spc="10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.</a:t>
            </a:r>
            <a:endParaRPr lang="fr-FR" sz="1450" spc="10" dirty="0">
              <a:solidFill>
                <a:srgbClr val="7F7F7F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40934" y="5040159"/>
            <a:ext cx="4023360" cy="1009650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150">
              <a:latin typeface="Times New Roman" panose="02020603050405020304"/>
              <a:cs typeface="Times New Roman" panose="02020603050405020304"/>
            </a:endParaRPr>
          </a:p>
          <a:p>
            <a:pPr marL="124460">
              <a:lnSpc>
                <a:spcPct val="100000"/>
              </a:lnSpc>
            </a:pPr>
            <a:r>
              <a:rPr sz="1400" b="1" spc="-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Créé par</a:t>
            </a:r>
            <a:r>
              <a:rPr sz="1400" b="1" spc="-1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:</a:t>
            </a:r>
            <a:endParaRPr sz="1400">
              <a:solidFill>
                <a:schemeClr val="bg1"/>
              </a:solidFill>
              <a:latin typeface="Arial" panose="020B0604020202020204"/>
              <a:cs typeface="Arial" panose="020B0604020202020204"/>
            </a:endParaRPr>
          </a:p>
          <a:p>
            <a:pPr marL="124460">
              <a:lnSpc>
                <a:spcPct val="100000"/>
              </a:lnSpc>
              <a:spcBef>
                <a:spcPts val="470"/>
              </a:spcBef>
            </a:pPr>
            <a:r>
              <a:rPr sz="1450" b="1" spc="1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Un </a:t>
            </a:r>
            <a:r>
              <a:rPr sz="1450" b="1" spc="1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consortium </a:t>
            </a:r>
            <a:r>
              <a:rPr sz="1450" b="1" spc="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universitaire</a:t>
            </a:r>
            <a:r>
              <a:rPr sz="1450" b="1" spc="-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50" b="1" spc="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international</a:t>
            </a:r>
            <a:endParaRPr sz="1450" b="1" spc="5" dirty="0">
              <a:solidFill>
                <a:schemeClr val="bg1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6900" y="337701"/>
            <a:ext cx="1887220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dirty="0"/>
              <a:t>Les</a:t>
            </a:r>
            <a:r>
              <a:rPr sz="2550" spc="-50" dirty="0"/>
              <a:t> </a:t>
            </a:r>
            <a:r>
              <a:rPr sz="2550" dirty="0"/>
              <a:t>données</a:t>
            </a:r>
            <a:endParaRPr sz="2550"/>
          </a:p>
        </p:txBody>
      </p:sp>
      <p:sp>
        <p:nvSpPr>
          <p:cNvPr id="3" name="object 3"/>
          <p:cNvSpPr txBox="1"/>
          <p:nvPr/>
        </p:nvSpPr>
        <p:spPr>
          <a:xfrm>
            <a:off x="9804400" y="15637"/>
            <a:ext cx="12446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Arial" panose="020B0604020202020204"/>
                <a:cs typeface="Arial" panose="020B0604020202020204"/>
              </a:rPr>
              <a:t>6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34018" y="2456952"/>
            <a:ext cx="3583204" cy="360348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640934" y="3881559"/>
            <a:ext cx="4023360" cy="1009650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Times New Roman" panose="02020603050405020304"/>
              <a:cs typeface="Times New Roman" panose="02020603050405020304"/>
            </a:endParaRPr>
          </a:p>
          <a:p>
            <a:pPr marL="124460">
              <a:lnSpc>
                <a:spcPct val="100000"/>
              </a:lnSpc>
              <a:spcBef>
                <a:spcPts val="5"/>
              </a:spcBef>
            </a:pPr>
            <a:r>
              <a:rPr sz="1400" b="1" spc="-1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Wolrd </a:t>
            </a:r>
            <a:r>
              <a:rPr sz="1400" b="1" spc="-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income Distribution 2008</a:t>
            </a:r>
            <a:endParaRPr sz="1400" b="1" spc="-5" dirty="0">
              <a:solidFill>
                <a:schemeClr val="bg1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86400" y="2421243"/>
            <a:ext cx="4100195" cy="851535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sz="1400" b="1" spc="-1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L’indice </a:t>
            </a:r>
            <a:r>
              <a:rPr sz="1400" b="1" spc="-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de gini</a:t>
            </a:r>
            <a:r>
              <a:rPr sz="1400" b="1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: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103000"/>
              </a:lnSpc>
              <a:spcBef>
                <a:spcPts val="430"/>
              </a:spcBef>
            </a:pPr>
            <a:r>
              <a:rPr sz="1050" spc="1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Le </a:t>
            </a:r>
            <a:r>
              <a:rPr sz="1050" spc="1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coefficient </a:t>
            </a:r>
            <a:r>
              <a:rPr sz="1050" spc="1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de </a:t>
            </a:r>
            <a:r>
              <a:rPr sz="1050" spc="1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Gini, </a:t>
            </a:r>
            <a:r>
              <a:rPr sz="1050" spc="1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ou indice de </a:t>
            </a:r>
            <a:r>
              <a:rPr sz="1050" spc="1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Gini, </a:t>
            </a:r>
            <a:r>
              <a:rPr sz="1050" spc="1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est une mesure </a:t>
            </a:r>
            <a:r>
              <a:rPr sz="1050" spc="1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statistique  </a:t>
            </a:r>
            <a:r>
              <a:rPr sz="1050" spc="1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permettant de se rendre compte de </a:t>
            </a:r>
            <a:r>
              <a:rPr sz="1050" spc="1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la répartition </a:t>
            </a:r>
            <a:r>
              <a:rPr sz="1050" spc="1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d'une variable  </a:t>
            </a:r>
            <a:r>
              <a:rPr sz="1050" spc="1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(salaire, </a:t>
            </a:r>
            <a:r>
              <a:rPr sz="1050" spc="1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revenus, patrimoine) au sein d'une</a:t>
            </a:r>
            <a:r>
              <a:rPr sz="1050" spc="-40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050" spc="1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population</a:t>
            </a:r>
            <a:r>
              <a:rPr lang="fr-FR" sz="1050" spc="15" dirty="0">
                <a:solidFill>
                  <a:schemeClr val="tx1"/>
                </a:solidFill>
                <a:latin typeface="Arial" panose="020B0604020202020204"/>
                <a:cs typeface="Arial" panose="020B0604020202020204"/>
              </a:rPr>
              <a:t>.</a:t>
            </a:r>
            <a:endParaRPr lang="fr-FR" sz="1050" spc="15" dirty="0">
              <a:solidFill>
                <a:schemeClr val="tx1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40934" y="5040159"/>
            <a:ext cx="4023360" cy="1009650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0" tIns="105410" rIns="0" bIns="0" rtlCol="0">
            <a:spAutoFit/>
          </a:bodyPr>
          <a:lstStyle/>
          <a:p>
            <a:pPr marL="124460">
              <a:lnSpc>
                <a:spcPct val="100000"/>
              </a:lnSpc>
              <a:spcBef>
                <a:spcPts val="830"/>
              </a:spcBef>
            </a:pPr>
            <a:r>
              <a:rPr sz="1400" b="1" spc="-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Contient diverses informations sur les pays</a:t>
            </a:r>
            <a:r>
              <a:rPr sz="1400" b="1" spc="-4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:</a:t>
            </a:r>
            <a:endParaRPr sz="1400">
              <a:solidFill>
                <a:schemeClr val="bg1"/>
              </a:solidFill>
              <a:latin typeface="Arial" panose="020B0604020202020204"/>
              <a:cs typeface="Arial" panose="020B0604020202020204"/>
            </a:endParaRPr>
          </a:p>
          <a:p>
            <a:pPr marL="124460" marR="314960">
              <a:lnSpc>
                <a:spcPct val="101000"/>
              </a:lnSpc>
              <a:spcBef>
                <a:spcPts val="300"/>
              </a:spcBef>
            </a:pPr>
            <a:r>
              <a:rPr sz="1400" b="1" spc="-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-nombre de pays, distribution des revenus  etc…</a:t>
            </a:r>
            <a:endParaRPr sz="1400" b="1" spc="-5" dirty="0">
              <a:solidFill>
                <a:schemeClr val="bg1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81500" y="337701"/>
            <a:ext cx="1940560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spc="5" dirty="0"/>
              <a:t>Nos</a:t>
            </a:r>
            <a:r>
              <a:rPr sz="2550" spc="-60" dirty="0"/>
              <a:t> </a:t>
            </a:r>
            <a:r>
              <a:rPr sz="2550" dirty="0"/>
              <a:t>données</a:t>
            </a:r>
            <a:endParaRPr sz="2550"/>
          </a:p>
        </p:txBody>
      </p:sp>
      <p:sp>
        <p:nvSpPr>
          <p:cNvPr id="3" name="object 3"/>
          <p:cNvSpPr txBox="1"/>
          <p:nvPr/>
        </p:nvSpPr>
        <p:spPr>
          <a:xfrm>
            <a:off x="9804400" y="15637"/>
            <a:ext cx="12446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Arial" panose="020B0604020202020204"/>
                <a:cs typeface="Arial" panose="020B0604020202020204"/>
              </a:rPr>
              <a:t>7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1400" y="2329780"/>
            <a:ext cx="4191000" cy="361164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656234" y="3175202"/>
            <a:ext cx="4023360" cy="1009650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0" tIns="635" rIns="0" bIns="0" rtlCol="0">
            <a:spAutoFit/>
          </a:bodyPr>
          <a:lstStyle/>
          <a:p>
            <a:pPr marL="58420" marR="125730">
              <a:lnSpc>
                <a:spcPct val="111000"/>
              </a:lnSpc>
              <a:spcBef>
                <a:spcPts val="5"/>
              </a:spcBef>
            </a:pPr>
            <a:r>
              <a:rPr sz="1950" b="1" u="sng" spc="-1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Année(s) des données utilisées </a:t>
            </a:r>
            <a:r>
              <a:rPr sz="1950" b="1" u="sng" spc="-5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:</a:t>
            </a:r>
            <a:r>
              <a:rPr sz="1950" b="1" u="sng" spc="-5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sz="1950" b="1" spc="-5" dirty="0">
                <a:latin typeface="Arial" panose="020B0604020202020204"/>
                <a:cs typeface="Arial" panose="020B0604020202020204"/>
              </a:rPr>
              <a:t> </a:t>
            </a:r>
            <a:r>
              <a:rPr sz="1950" b="1" spc="-1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2004,2006,2007,2008,2009,2010,</a:t>
            </a:r>
            <a:endParaRPr sz="1950">
              <a:solidFill>
                <a:schemeClr val="bg1"/>
              </a:solidFill>
              <a:latin typeface="Arial" panose="020B0604020202020204"/>
              <a:cs typeface="Arial" panose="020B0604020202020204"/>
            </a:endParaRPr>
          </a:p>
          <a:p>
            <a:pPr marL="58420">
              <a:lnSpc>
                <a:spcPct val="100000"/>
              </a:lnSpc>
              <a:spcBef>
                <a:spcPts val="260"/>
              </a:spcBef>
            </a:pPr>
            <a:r>
              <a:rPr sz="1950" b="1" spc="-3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2011</a:t>
            </a:r>
            <a:endParaRPr sz="1950" b="1" spc="-35" dirty="0">
              <a:solidFill>
                <a:schemeClr val="bg1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67029" y="4314751"/>
            <a:ext cx="4023360" cy="452120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0" tIns="0" rIns="0" bIns="0" rtlCol="0">
            <a:spAutoFit/>
          </a:bodyPr>
          <a:lstStyle/>
          <a:p>
            <a:pPr marL="740410" algn="l">
              <a:lnSpc>
                <a:spcPts val="1765"/>
              </a:lnSpc>
            </a:pPr>
            <a:r>
              <a:rPr sz="1850" b="1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Nombre </a:t>
            </a:r>
            <a:r>
              <a:rPr sz="1850" b="1" spc="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de</a:t>
            </a:r>
            <a:r>
              <a:rPr sz="1850" b="1" spc="-1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50" b="1" spc="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pays</a:t>
            </a:r>
            <a:r>
              <a:rPr lang="fr-FR" sz="1850" b="1" spc="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50" b="1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présents</a:t>
            </a:r>
            <a:r>
              <a:rPr sz="1850" b="1" spc="-6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50" b="1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1850" b="1" spc="-10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z="1850" b="1" spc="5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16</a:t>
            </a:r>
            <a:endParaRPr sz="1850" b="1" spc="5" dirty="0">
              <a:solidFill>
                <a:schemeClr val="bg1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Zone de texte 6"/>
          <p:cNvSpPr txBox="1"/>
          <p:nvPr/>
        </p:nvSpPr>
        <p:spPr>
          <a:xfrm>
            <a:off x="5634355" y="4924425"/>
            <a:ext cx="4044950" cy="64516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p>
            <a:pPr algn="l"/>
            <a:r>
              <a:rPr lang="fr-FR" altLang="en-US">
                <a:solidFill>
                  <a:schemeClr val="bg1"/>
                </a:solidFill>
              </a:rPr>
              <a:t> </a:t>
            </a:r>
            <a:r>
              <a:rPr lang="fr-FR" alt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Population de 6.4 milliards </a:t>
            </a:r>
            <a:endParaRPr lang="fr-FR" altLang="en-US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fr-FR" alt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soit 92%</a:t>
            </a:r>
            <a:endParaRPr lang="fr-FR" altLang="en-US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30700" y="337701"/>
            <a:ext cx="2031364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dirty="0"/>
              <a:t>Les</a:t>
            </a:r>
            <a:r>
              <a:rPr sz="2550" spc="-50" dirty="0"/>
              <a:t> </a:t>
            </a:r>
            <a:r>
              <a:rPr sz="2550" dirty="0"/>
              <a:t>questions</a:t>
            </a:r>
            <a:endParaRPr sz="2550"/>
          </a:p>
        </p:txBody>
      </p:sp>
      <p:sp>
        <p:nvSpPr>
          <p:cNvPr id="3" name="object 3"/>
          <p:cNvSpPr txBox="1"/>
          <p:nvPr/>
        </p:nvSpPr>
        <p:spPr>
          <a:xfrm>
            <a:off x="9804400" y="15637"/>
            <a:ext cx="12446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Arial" panose="020B0604020202020204"/>
                <a:cs typeface="Arial" panose="020B0604020202020204"/>
              </a:rPr>
              <a:t>8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94248" y="2186940"/>
            <a:ext cx="3847651" cy="17653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251395" y="4345940"/>
            <a:ext cx="2579399" cy="176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30124" y="2084297"/>
            <a:ext cx="4170679" cy="2130425"/>
          </a:xfrm>
          <a:custGeom>
            <a:avLst/>
            <a:gdLst/>
            <a:ahLst/>
            <a:cxnLst/>
            <a:rect l="l" t="t" r="r" b="b"/>
            <a:pathLst>
              <a:path w="4170679" h="2130425">
                <a:moveTo>
                  <a:pt x="0" y="1972440"/>
                </a:moveTo>
                <a:lnTo>
                  <a:pt x="1889191" y="1972440"/>
                </a:lnTo>
                <a:lnTo>
                  <a:pt x="2085147" y="2130134"/>
                </a:lnTo>
                <a:lnTo>
                  <a:pt x="2281105" y="1972440"/>
                </a:lnTo>
                <a:lnTo>
                  <a:pt x="4170296" y="1972440"/>
                </a:lnTo>
                <a:lnTo>
                  <a:pt x="4170296" y="0"/>
                </a:lnTo>
                <a:lnTo>
                  <a:pt x="0" y="0"/>
                </a:lnTo>
                <a:lnTo>
                  <a:pt x="0" y="1972440"/>
                </a:lnTo>
                <a:close/>
              </a:path>
            </a:pathLst>
          </a:custGeom>
          <a:ln w="9854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30124" y="4279053"/>
            <a:ext cx="4170679" cy="1948814"/>
          </a:xfrm>
          <a:custGeom>
            <a:avLst/>
            <a:gdLst/>
            <a:ahLst/>
            <a:cxnLst/>
            <a:rect l="l" t="t" r="r" b="b"/>
            <a:pathLst>
              <a:path w="4170679" h="1948814">
                <a:moveTo>
                  <a:pt x="4137583" y="0"/>
                </a:moveTo>
                <a:lnTo>
                  <a:pt x="32712" y="0"/>
                </a:lnTo>
                <a:lnTo>
                  <a:pt x="19979" y="2572"/>
                </a:lnTo>
                <a:lnTo>
                  <a:pt x="9581" y="9589"/>
                </a:lnTo>
                <a:lnTo>
                  <a:pt x="2570" y="19996"/>
                </a:lnTo>
                <a:lnTo>
                  <a:pt x="0" y="32740"/>
                </a:lnTo>
                <a:lnTo>
                  <a:pt x="0" y="1948808"/>
                </a:lnTo>
                <a:lnTo>
                  <a:pt x="4170295" y="1948808"/>
                </a:lnTo>
                <a:lnTo>
                  <a:pt x="4170295" y="32740"/>
                </a:lnTo>
                <a:lnTo>
                  <a:pt x="4167725" y="19996"/>
                </a:lnTo>
                <a:lnTo>
                  <a:pt x="4160714" y="9589"/>
                </a:lnTo>
                <a:lnTo>
                  <a:pt x="4150316" y="2572"/>
                </a:lnTo>
                <a:lnTo>
                  <a:pt x="4137583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14743" y="5265197"/>
            <a:ext cx="292735" cy="293370"/>
          </a:xfrm>
          <a:custGeom>
            <a:avLst/>
            <a:gdLst/>
            <a:ahLst/>
            <a:cxnLst/>
            <a:rect l="l" t="t" r="r" b="b"/>
            <a:pathLst>
              <a:path w="292734" h="293370">
                <a:moveTo>
                  <a:pt x="143595" y="0"/>
                </a:moveTo>
                <a:lnTo>
                  <a:pt x="98027" y="7281"/>
                </a:lnTo>
                <a:lnTo>
                  <a:pt x="58586" y="27593"/>
                </a:lnTo>
                <a:lnTo>
                  <a:pt x="27570" y="58635"/>
                </a:lnTo>
                <a:lnTo>
                  <a:pt x="7275" y="98109"/>
                </a:lnTo>
                <a:lnTo>
                  <a:pt x="0" y="143715"/>
                </a:lnTo>
                <a:lnTo>
                  <a:pt x="7275" y="189875"/>
                </a:lnTo>
                <a:lnTo>
                  <a:pt x="27570" y="230669"/>
                </a:lnTo>
                <a:lnTo>
                  <a:pt x="58586" y="263287"/>
                </a:lnTo>
                <a:lnTo>
                  <a:pt x="98027" y="284920"/>
                </a:lnTo>
                <a:lnTo>
                  <a:pt x="143595" y="292755"/>
                </a:lnTo>
                <a:lnTo>
                  <a:pt x="189716" y="284920"/>
                </a:lnTo>
                <a:lnTo>
                  <a:pt x="230475" y="263287"/>
                </a:lnTo>
                <a:lnTo>
                  <a:pt x="263066" y="230669"/>
                </a:lnTo>
                <a:lnTo>
                  <a:pt x="264014" y="228880"/>
                </a:lnTo>
                <a:lnTo>
                  <a:pt x="117004" y="228880"/>
                </a:lnTo>
                <a:lnTo>
                  <a:pt x="47865" y="159684"/>
                </a:lnTo>
                <a:lnTo>
                  <a:pt x="47865" y="138393"/>
                </a:lnTo>
                <a:lnTo>
                  <a:pt x="69139" y="122424"/>
                </a:lnTo>
                <a:lnTo>
                  <a:pt x="74456" y="117101"/>
                </a:lnTo>
                <a:lnTo>
                  <a:pt x="175505" y="117101"/>
                </a:lnTo>
                <a:lnTo>
                  <a:pt x="207415" y="85164"/>
                </a:lnTo>
                <a:lnTo>
                  <a:pt x="277592" y="85164"/>
                </a:lnTo>
                <a:lnTo>
                  <a:pt x="263066" y="58635"/>
                </a:lnTo>
                <a:lnTo>
                  <a:pt x="230475" y="27593"/>
                </a:lnTo>
                <a:lnTo>
                  <a:pt x="189716" y="7281"/>
                </a:lnTo>
                <a:lnTo>
                  <a:pt x="143595" y="0"/>
                </a:lnTo>
                <a:close/>
              </a:path>
              <a:path w="292734" h="293370">
                <a:moveTo>
                  <a:pt x="277592" y="85164"/>
                </a:moveTo>
                <a:lnTo>
                  <a:pt x="218052" y="85164"/>
                </a:lnTo>
                <a:lnTo>
                  <a:pt x="244644" y="111779"/>
                </a:lnTo>
                <a:lnTo>
                  <a:pt x="244644" y="117101"/>
                </a:lnTo>
                <a:lnTo>
                  <a:pt x="239325" y="122424"/>
                </a:lnTo>
                <a:lnTo>
                  <a:pt x="138277" y="228880"/>
                </a:lnTo>
                <a:lnTo>
                  <a:pt x="264014" y="228880"/>
                </a:lnTo>
                <a:lnTo>
                  <a:pt x="284680" y="189875"/>
                </a:lnTo>
                <a:lnTo>
                  <a:pt x="292509" y="143715"/>
                </a:lnTo>
                <a:lnTo>
                  <a:pt x="284680" y="98109"/>
                </a:lnTo>
                <a:lnTo>
                  <a:pt x="277592" y="85164"/>
                </a:lnTo>
                <a:close/>
              </a:path>
              <a:path w="292734" h="293370">
                <a:moveTo>
                  <a:pt x="175505" y="117101"/>
                </a:moveTo>
                <a:lnTo>
                  <a:pt x="79775" y="117101"/>
                </a:lnTo>
                <a:lnTo>
                  <a:pt x="79775" y="122424"/>
                </a:lnTo>
                <a:lnTo>
                  <a:pt x="85094" y="122424"/>
                </a:lnTo>
                <a:lnTo>
                  <a:pt x="127640" y="165007"/>
                </a:lnTo>
                <a:lnTo>
                  <a:pt x="175505" y="11710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452240" y="4090485"/>
            <a:ext cx="4170679" cy="2130425"/>
          </a:xfrm>
          <a:custGeom>
            <a:avLst/>
            <a:gdLst/>
            <a:ahLst/>
            <a:cxnLst/>
            <a:rect l="l" t="t" r="r" b="b"/>
            <a:pathLst>
              <a:path w="4170679" h="2130425">
                <a:moveTo>
                  <a:pt x="0" y="157693"/>
                </a:moveTo>
                <a:lnTo>
                  <a:pt x="1889191" y="157693"/>
                </a:lnTo>
                <a:lnTo>
                  <a:pt x="2085147" y="0"/>
                </a:lnTo>
                <a:lnTo>
                  <a:pt x="2281105" y="157693"/>
                </a:lnTo>
                <a:lnTo>
                  <a:pt x="4170296" y="157693"/>
                </a:lnTo>
                <a:lnTo>
                  <a:pt x="4170296" y="2130134"/>
                </a:lnTo>
                <a:lnTo>
                  <a:pt x="0" y="2130134"/>
                </a:lnTo>
                <a:lnTo>
                  <a:pt x="0" y="157693"/>
                </a:lnTo>
                <a:close/>
              </a:path>
            </a:pathLst>
          </a:custGeom>
          <a:ln w="9854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452240" y="2091512"/>
            <a:ext cx="4170679" cy="1948814"/>
          </a:xfrm>
          <a:custGeom>
            <a:avLst/>
            <a:gdLst/>
            <a:ahLst/>
            <a:cxnLst/>
            <a:rect l="l" t="t" r="r" b="b"/>
            <a:pathLst>
              <a:path w="4170679" h="1948814">
                <a:moveTo>
                  <a:pt x="4137583" y="0"/>
                </a:moveTo>
                <a:lnTo>
                  <a:pt x="32712" y="0"/>
                </a:lnTo>
                <a:lnTo>
                  <a:pt x="19979" y="2572"/>
                </a:lnTo>
                <a:lnTo>
                  <a:pt x="9581" y="9589"/>
                </a:lnTo>
                <a:lnTo>
                  <a:pt x="2570" y="19996"/>
                </a:lnTo>
                <a:lnTo>
                  <a:pt x="0" y="32740"/>
                </a:lnTo>
                <a:lnTo>
                  <a:pt x="0" y="1948807"/>
                </a:lnTo>
                <a:lnTo>
                  <a:pt x="4170296" y="1948807"/>
                </a:lnTo>
                <a:lnTo>
                  <a:pt x="4170296" y="32740"/>
                </a:lnTo>
                <a:lnTo>
                  <a:pt x="4167725" y="19996"/>
                </a:lnTo>
                <a:lnTo>
                  <a:pt x="4160715" y="9589"/>
                </a:lnTo>
                <a:lnTo>
                  <a:pt x="4150317" y="2572"/>
                </a:lnTo>
                <a:lnTo>
                  <a:pt x="4137583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652866" y="3565249"/>
            <a:ext cx="292735" cy="293370"/>
          </a:xfrm>
          <a:custGeom>
            <a:avLst/>
            <a:gdLst/>
            <a:ahLst/>
            <a:cxnLst/>
            <a:rect l="l" t="t" r="r" b="b"/>
            <a:pathLst>
              <a:path w="292735" h="293370">
                <a:moveTo>
                  <a:pt x="143595" y="0"/>
                </a:moveTo>
                <a:lnTo>
                  <a:pt x="98027" y="7281"/>
                </a:lnTo>
                <a:lnTo>
                  <a:pt x="58586" y="27593"/>
                </a:lnTo>
                <a:lnTo>
                  <a:pt x="27570" y="58636"/>
                </a:lnTo>
                <a:lnTo>
                  <a:pt x="7275" y="98110"/>
                </a:lnTo>
                <a:lnTo>
                  <a:pt x="0" y="143717"/>
                </a:lnTo>
                <a:lnTo>
                  <a:pt x="7275" y="189876"/>
                </a:lnTo>
                <a:lnTo>
                  <a:pt x="27570" y="230670"/>
                </a:lnTo>
                <a:lnTo>
                  <a:pt x="58586" y="263288"/>
                </a:lnTo>
                <a:lnTo>
                  <a:pt x="98027" y="284920"/>
                </a:lnTo>
                <a:lnTo>
                  <a:pt x="143595" y="292755"/>
                </a:lnTo>
                <a:lnTo>
                  <a:pt x="189716" y="284920"/>
                </a:lnTo>
                <a:lnTo>
                  <a:pt x="230476" y="263288"/>
                </a:lnTo>
                <a:lnTo>
                  <a:pt x="263066" y="230670"/>
                </a:lnTo>
                <a:lnTo>
                  <a:pt x="264014" y="228881"/>
                </a:lnTo>
                <a:lnTo>
                  <a:pt x="117003" y="228881"/>
                </a:lnTo>
                <a:lnTo>
                  <a:pt x="47865" y="159684"/>
                </a:lnTo>
                <a:lnTo>
                  <a:pt x="47865" y="138393"/>
                </a:lnTo>
                <a:lnTo>
                  <a:pt x="69138" y="122425"/>
                </a:lnTo>
                <a:lnTo>
                  <a:pt x="74456" y="117102"/>
                </a:lnTo>
                <a:lnTo>
                  <a:pt x="175504" y="117102"/>
                </a:lnTo>
                <a:lnTo>
                  <a:pt x="207415" y="85164"/>
                </a:lnTo>
                <a:lnTo>
                  <a:pt x="277591" y="85164"/>
                </a:lnTo>
                <a:lnTo>
                  <a:pt x="263066" y="58636"/>
                </a:lnTo>
                <a:lnTo>
                  <a:pt x="230476" y="27593"/>
                </a:lnTo>
                <a:lnTo>
                  <a:pt x="189716" y="7281"/>
                </a:lnTo>
                <a:lnTo>
                  <a:pt x="143595" y="0"/>
                </a:lnTo>
                <a:close/>
              </a:path>
              <a:path w="292735" h="293370">
                <a:moveTo>
                  <a:pt x="277591" y="85164"/>
                </a:moveTo>
                <a:lnTo>
                  <a:pt x="218052" y="85164"/>
                </a:lnTo>
                <a:lnTo>
                  <a:pt x="244643" y="111779"/>
                </a:lnTo>
                <a:lnTo>
                  <a:pt x="244643" y="117102"/>
                </a:lnTo>
                <a:lnTo>
                  <a:pt x="239326" y="122425"/>
                </a:lnTo>
                <a:lnTo>
                  <a:pt x="138277" y="228881"/>
                </a:lnTo>
                <a:lnTo>
                  <a:pt x="264014" y="228881"/>
                </a:lnTo>
                <a:lnTo>
                  <a:pt x="284680" y="189876"/>
                </a:lnTo>
                <a:lnTo>
                  <a:pt x="292508" y="143717"/>
                </a:lnTo>
                <a:lnTo>
                  <a:pt x="284680" y="98110"/>
                </a:lnTo>
                <a:lnTo>
                  <a:pt x="277591" y="85164"/>
                </a:lnTo>
                <a:close/>
              </a:path>
              <a:path w="292735" h="293370">
                <a:moveTo>
                  <a:pt x="175504" y="117102"/>
                </a:moveTo>
                <a:lnTo>
                  <a:pt x="79775" y="117102"/>
                </a:lnTo>
                <a:lnTo>
                  <a:pt x="79775" y="122425"/>
                </a:lnTo>
                <a:lnTo>
                  <a:pt x="85093" y="122425"/>
                </a:lnTo>
                <a:lnTo>
                  <a:pt x="127640" y="165007"/>
                </a:lnTo>
                <a:lnTo>
                  <a:pt x="175504" y="1171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168400" y="4326678"/>
            <a:ext cx="3404235" cy="457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000"/>
              </a:lnSpc>
              <a:spcBef>
                <a:spcPts val="100"/>
              </a:spcBef>
            </a:pPr>
            <a:r>
              <a:rPr sz="125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Echantillonner </a:t>
            </a:r>
            <a:r>
              <a:rPr sz="125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une population </a:t>
            </a:r>
            <a:r>
              <a:rPr sz="125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est </a:t>
            </a:r>
            <a:r>
              <a:rPr sz="125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une bonne  méthode ?</a:t>
            </a:r>
            <a:endParaRPr sz="12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25600" y="5312859"/>
            <a:ext cx="1512570" cy="191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Plus </a:t>
            </a:r>
            <a:r>
              <a:rPr sz="105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facile </a:t>
            </a:r>
            <a:r>
              <a:rPr sz="10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à</a:t>
            </a:r>
            <a:r>
              <a:rPr sz="1050" spc="-5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0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représenter</a:t>
            </a:r>
            <a:endParaRPr sz="10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600700" y="2270548"/>
            <a:ext cx="2564765" cy="15316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5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De </a:t>
            </a:r>
            <a:r>
              <a:rPr sz="125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quel type </a:t>
            </a:r>
            <a:r>
              <a:rPr sz="125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de quantile </a:t>
            </a:r>
            <a:r>
              <a:rPr sz="125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s’agit il</a:t>
            </a:r>
            <a:r>
              <a:rPr sz="1250" b="1" spc="-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5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?</a:t>
            </a:r>
            <a:endParaRPr sz="1250">
              <a:latin typeface="Arial" panose="020B0604020202020204"/>
              <a:cs typeface="Arial" panose="020B0604020202020204"/>
            </a:endParaRPr>
          </a:p>
          <a:p>
            <a:pPr marL="457200" marR="1485900" algn="just">
              <a:lnSpc>
                <a:spcPts val="3500"/>
              </a:lnSpc>
              <a:spcBef>
                <a:spcPts val="350"/>
              </a:spcBef>
            </a:pPr>
            <a:r>
              <a:rPr sz="10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Quartiles  Déciles ?  Centiles</a:t>
            </a:r>
            <a:r>
              <a:rPr sz="1050" spc="-8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0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?</a:t>
            </a:r>
            <a:endParaRPr sz="10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682590" y="2711586"/>
            <a:ext cx="233058" cy="230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682590" y="3138417"/>
            <a:ext cx="233058" cy="2308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04400" y="15637"/>
            <a:ext cx="12446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Arial" panose="020B0604020202020204"/>
                <a:cs typeface="Arial" panose="020B0604020202020204"/>
              </a:rPr>
              <a:t>9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81500" y="236101"/>
            <a:ext cx="1940560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50" spc="5" dirty="0"/>
              <a:t>Nos</a:t>
            </a:r>
            <a:r>
              <a:rPr sz="2550" spc="-60" dirty="0"/>
              <a:t> </a:t>
            </a:r>
            <a:r>
              <a:rPr sz="2550" dirty="0"/>
              <a:t>données</a:t>
            </a:r>
            <a:endParaRPr sz="2550"/>
          </a:p>
        </p:txBody>
      </p:sp>
      <p:sp>
        <p:nvSpPr>
          <p:cNvPr id="4" name="object 4"/>
          <p:cNvSpPr/>
          <p:nvPr/>
        </p:nvSpPr>
        <p:spPr>
          <a:xfrm>
            <a:off x="3028687" y="933755"/>
            <a:ext cx="4892121" cy="76724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58229" y="943609"/>
            <a:ext cx="4833037" cy="7081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058229" y="997902"/>
            <a:ext cx="4833620" cy="58864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132205" marR="80645" indent="-1041400">
              <a:lnSpc>
                <a:spcPts val="2200"/>
              </a:lnSpc>
              <a:spcBef>
                <a:spcPts val="200"/>
              </a:spcBef>
            </a:pPr>
            <a:r>
              <a:rPr sz="1850" spc="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De </a:t>
            </a:r>
            <a:r>
              <a:rPr sz="1850" spc="3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quel type </a:t>
            </a:r>
            <a:r>
              <a:rPr sz="1850" spc="5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de </a:t>
            </a:r>
            <a:r>
              <a:rPr sz="18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quantiles </a:t>
            </a:r>
            <a:r>
              <a:rPr sz="1850" spc="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s'agit-il</a:t>
            </a:r>
            <a:r>
              <a:rPr sz="1850" spc="-19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(quartiles,  </a:t>
            </a:r>
            <a:r>
              <a:rPr sz="1850" spc="3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déciles, </a:t>
            </a:r>
            <a:r>
              <a:rPr sz="1850" spc="2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etc.) </a:t>
            </a:r>
            <a:r>
              <a:rPr sz="1850" spc="-1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? </a:t>
            </a:r>
            <a:r>
              <a:rPr sz="185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1850" spc="3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5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centiles</a:t>
            </a:r>
            <a:endParaRPr sz="1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61278" y="1940181"/>
            <a:ext cx="4712862" cy="33271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290821" y="1950036"/>
            <a:ext cx="4653777" cy="32680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341630" y="2037287"/>
            <a:ext cx="4548891" cy="3099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66401" y="5937248"/>
            <a:ext cx="4023360" cy="1009650"/>
          </a:xfrm>
          <a:custGeom>
            <a:avLst/>
            <a:gdLst/>
            <a:ahLst/>
            <a:cxnLst/>
            <a:rect l="l" t="t" r="r" b="b"/>
            <a:pathLst>
              <a:path w="4023360" h="1009650">
                <a:moveTo>
                  <a:pt x="0" y="0"/>
                </a:moveTo>
                <a:lnTo>
                  <a:pt x="4022891" y="0"/>
                </a:lnTo>
                <a:lnTo>
                  <a:pt x="4022891" y="1009226"/>
                </a:lnTo>
                <a:lnTo>
                  <a:pt x="0" y="1009226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87709" y="5937248"/>
            <a:ext cx="179070" cy="1009650"/>
          </a:xfrm>
          <a:custGeom>
            <a:avLst/>
            <a:gdLst/>
            <a:ahLst/>
            <a:cxnLst/>
            <a:rect l="l" t="t" r="r" b="b"/>
            <a:pathLst>
              <a:path w="179070" h="1009650">
                <a:moveTo>
                  <a:pt x="0" y="0"/>
                </a:moveTo>
                <a:lnTo>
                  <a:pt x="178691" y="0"/>
                </a:lnTo>
                <a:lnTo>
                  <a:pt x="178691" y="1009226"/>
                </a:lnTo>
                <a:lnTo>
                  <a:pt x="0" y="1009226"/>
                </a:lnTo>
                <a:lnTo>
                  <a:pt x="0" y="0"/>
                </a:lnTo>
                <a:close/>
              </a:path>
            </a:pathLst>
          </a:custGeom>
          <a:solidFill>
            <a:srgbClr val="287D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524000" y="6261391"/>
            <a:ext cx="610870" cy="3333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5"/>
              </a:spcBef>
            </a:pPr>
            <a:r>
              <a:rPr sz="2000" b="1" spc="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Pays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57242" y="5937248"/>
            <a:ext cx="3931920" cy="1009650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150">
              <a:latin typeface="Times New Roman" panose="02020603050405020304"/>
              <a:cs typeface="Times New Roman" panose="02020603050405020304"/>
            </a:endParaRPr>
          </a:p>
          <a:p>
            <a:pPr marL="984885">
              <a:lnSpc>
                <a:spcPct val="100000"/>
              </a:lnSpc>
            </a:pPr>
            <a:r>
              <a:rPr sz="2250" b="1" spc="-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100</a:t>
            </a:r>
            <a:r>
              <a:rPr sz="2250" b="1" spc="-10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250" b="1" spc="-5" dirty="0">
                <a:solidFill>
                  <a:srgbClr val="7F7F7F"/>
                </a:solidFill>
                <a:latin typeface="Arial" panose="020B0604020202020204"/>
                <a:cs typeface="Arial" panose="020B0604020202020204"/>
              </a:rPr>
              <a:t>quantiles</a:t>
            </a:r>
            <a:endParaRPr sz="22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952832" y="5939220"/>
            <a:ext cx="1043830" cy="10447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982374" y="5949075"/>
            <a:ext cx="984746" cy="9855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5872</Words>
  <Application>WPS Presentation</Application>
  <PresentationFormat>On-screen Show (4:3)</PresentationFormat>
  <Paragraphs>553</Paragraphs>
  <Slides>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0" baseType="lpstr">
      <vt:lpstr>Arial</vt:lpstr>
      <vt:lpstr>SimSun</vt:lpstr>
      <vt:lpstr>Wingdings</vt:lpstr>
      <vt:lpstr>Arial</vt:lpstr>
      <vt:lpstr>Times New Roman</vt:lpstr>
      <vt:lpstr>Calibri</vt:lpstr>
      <vt:lpstr>Microsoft YaHei</vt:lpstr>
      <vt:lpstr>Arial Unicode MS</vt:lpstr>
      <vt:lpstr>Office Theme</vt:lpstr>
      <vt:lpstr>Projet 7 :Effectuer une  prédiction de revenus</vt:lpstr>
      <vt:lpstr>Définitions</vt:lpstr>
      <vt:lpstr>Problématique</vt:lpstr>
      <vt:lpstr>Mission 1</vt:lpstr>
      <vt:lpstr>Les données</vt:lpstr>
      <vt:lpstr>Les données</vt:lpstr>
      <vt:lpstr>Nos données</vt:lpstr>
      <vt:lpstr>Les questions</vt:lpstr>
      <vt:lpstr>Nos données</vt:lpstr>
      <vt:lpstr>Les variables importantes</vt:lpstr>
      <vt:lpstr>Centile manquant</vt:lpstr>
      <vt:lpstr>GDPPPP manquants</vt:lpstr>
      <vt:lpstr>Mission 2</vt:lpstr>
      <vt:lpstr>Mission 2</vt:lpstr>
      <vt:lpstr>Préparation d’un nouveau jeu de données</vt:lpstr>
      <vt:lpstr>Diversité des pays en termes de distribution de revenus</vt:lpstr>
      <vt:lpstr>Courbe de Lorenz</vt:lpstr>
      <vt:lpstr>Indice de Gini</vt:lpstr>
      <vt:lpstr>L’indice de Gini</vt:lpstr>
      <vt:lpstr>Indice de gini</vt:lpstr>
      <vt:lpstr>Missions 3</vt:lpstr>
      <vt:lpstr>Coefficient d’élasticité</vt:lpstr>
      <vt:lpstr>Coefficient d’élasticité</vt:lpstr>
      <vt:lpstr>Préparation du jeu de données pour la mission 3</vt:lpstr>
      <vt:lpstr>Mission 3</vt:lpstr>
      <vt:lpstr>Mission 4</vt:lpstr>
      <vt:lpstr>Mission 4</vt:lpstr>
      <vt:lpstr>Analyse de l’anova</vt:lpstr>
      <vt:lpstr>Mission 4</vt:lpstr>
      <vt:lpstr>Mission 4</vt:lpstr>
      <vt:lpstr>Mission 4</vt:lpstr>
      <vt:lpstr>Mission 4</vt:lpstr>
      <vt:lpstr>Mission 4</vt:lpstr>
      <vt:lpstr>Mission 4</vt:lpstr>
      <vt:lpstr>PowerPoint 演示文稿</vt:lpstr>
      <vt:lpstr>Mission 4</vt:lpstr>
      <vt:lpstr>L’effet du logarithme sur les  outliers</vt:lpstr>
      <vt:lpstr>Mission 4</vt:lpstr>
      <vt:lpstr>Mission 4</vt:lpstr>
      <vt:lpstr>Mission 4</vt:lpstr>
      <vt:lpstr>Nos résidus sont ils distribués selon  une loi normale 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7 :Effectuer une  prédiction de revenus</dc:title>
  <dc:creator/>
  <cp:lastModifiedBy>Déogratias</cp:lastModifiedBy>
  <cp:revision>25</cp:revision>
  <dcterms:created xsi:type="dcterms:W3CDTF">2021-10-04T08:01:00Z</dcterms:created>
  <dcterms:modified xsi:type="dcterms:W3CDTF">2021-10-24T08:44:20Z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FA21F20B64F94C64822D2F3EFB8CE2CB</vt:lpwstr>
  </property>
  <property fmtid="{D5CDD505-2E9C-101B-9397-08002B2CF9AE}" pid="3" name="KSOProductBuildVer">
    <vt:lpwstr>1036-11.2.0.10323</vt:lpwstr>
  </property>
</Properties>
</file>